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F760941-42FC-4FEF-976A-6AB568270B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D457F-DC17-41DC-96DA-B10A24A697E3}" type="slidenum">
              <a:rPr lang="en-US"/>
              <a:pPr/>
              <a:t>1</a:t>
            </a:fld>
            <a:endParaRPr lang="en-US"/>
          </a:p>
        </p:txBody>
      </p:sp>
      <p:sp>
        <p:nvSpPr>
          <p:cNvPr id="9021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21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E89BC9-3D9A-4A5F-89B5-F757F0522A9E}" type="slidenum">
              <a:rPr lang="en-US"/>
              <a:pPr/>
              <a:t>10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57C8F-0090-453D-8F92-72E19FF59BFE}" type="slidenum">
              <a:rPr lang="en-US"/>
              <a:pPr/>
              <a:t>11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B28A4E-80BB-44BF-9F02-433A9873B2C1}" type="slidenum">
              <a:rPr lang="en-US"/>
              <a:pPr/>
              <a:t>12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DADA24-459C-4BF4-984A-3AA21A3D5442}" type="slidenum">
              <a:rPr lang="en-US"/>
              <a:pPr/>
              <a:t>13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5285CD-0A84-41A8-83FA-F2B6A3E0324F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7CC48E-2375-48EA-871B-1D46975B8CFF}" type="slidenum">
              <a:rPr lang="en-US"/>
              <a:pPr/>
              <a:t>15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5F499-D370-4E3F-AE86-E8E9C14D5AC8}" type="slidenum">
              <a:rPr lang="en-US"/>
              <a:pPr/>
              <a:t>16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73DCE-B33C-4B77-96F2-B7BEA98C2ED3}" type="slidenum">
              <a:rPr lang="en-US"/>
              <a:pPr/>
              <a:t>17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E60C72-58A3-4F62-8ACE-DEAFA7167FC9}" type="slidenum">
              <a:rPr lang="en-US"/>
              <a:pPr/>
              <a:t>18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DAEDD9-5159-4E55-A2E6-A7E9F9F35C81}" type="slidenum">
              <a:rPr lang="en-US"/>
              <a:pPr/>
              <a:t>19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6E7AA-BC66-4B36-825D-20ADAA0C3679}" type="slidenum">
              <a:rPr lang="en-US"/>
              <a:pPr/>
              <a:t>2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65942A-DE5F-4864-B146-521FF3751FB9}" type="slidenum">
              <a:rPr lang="en-US"/>
              <a:pPr/>
              <a:t>20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F4178F-B988-46ED-BC91-B7019C647922}" type="slidenum">
              <a:rPr lang="en-US"/>
              <a:pPr/>
              <a:t>21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D681BF-2E1F-4F09-9E61-7A741EAD78EF}" type="slidenum">
              <a:rPr lang="en-US"/>
              <a:pPr/>
              <a:t>22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257536-0904-4AFF-9E21-33C343FF1401}" type="slidenum">
              <a:rPr lang="en-US"/>
              <a:pPr/>
              <a:t>23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CBDC5-CAE7-4128-AD8F-EEA1D1E55A42}" type="slidenum">
              <a:rPr lang="en-US"/>
              <a:pPr/>
              <a:t>24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BEFAF-F3A0-4781-A235-CA488FD90B8A}" type="slidenum">
              <a:rPr lang="en-US"/>
              <a:pPr/>
              <a:t>25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7C38DD-5F9A-4A3E-B3F9-9A1C80D61ADB}" type="slidenum">
              <a:rPr lang="en-US"/>
              <a:pPr/>
              <a:t>26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3549E1-DF72-48F4-B7FF-9738E968595B}" type="slidenum">
              <a:rPr lang="en-US"/>
              <a:pPr/>
              <a:t>27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EF2FB-623B-428D-8BC8-FBF0C9ACAF01}" type="slidenum">
              <a:rPr lang="en-US"/>
              <a:pPr/>
              <a:t>28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582AF6-D072-4E36-8B28-6CF5843FEBB6}" type="slidenum">
              <a:rPr lang="en-US"/>
              <a:pPr/>
              <a:t>29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609E85-8A2A-482A-A27B-8C0875A7C2CC}" type="slidenum">
              <a:rPr lang="en-US"/>
              <a:pPr/>
              <a:t>3</a:t>
            </a:fld>
            <a:endParaRPr lang="en-US"/>
          </a:p>
        </p:txBody>
      </p:sp>
      <p:sp>
        <p:nvSpPr>
          <p:cNvPr id="90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E02BBC-8BDD-4095-8869-242B4A785CFF}" type="slidenum">
              <a:rPr lang="en-US"/>
              <a:pPr/>
              <a:t>30</a:t>
            </a:fld>
            <a:endParaRPr lang="en-US"/>
          </a:p>
        </p:txBody>
      </p:sp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16134-85D7-453F-B6AE-B23D61CEAE1A}" type="slidenum">
              <a:rPr lang="en-US"/>
              <a:pPr/>
              <a:t>31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B17ED5-66FF-46B6-A1EE-8416F29A86CE}" type="slidenum">
              <a:rPr lang="en-US"/>
              <a:pPr/>
              <a:t>32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AFC2A0-F6D2-4A00-84FC-882617A454D4}" type="slidenum">
              <a:rPr lang="en-US"/>
              <a:pPr/>
              <a:t>4</a:t>
            </a:fld>
            <a:endParaRPr lang="en-US"/>
          </a:p>
        </p:txBody>
      </p:sp>
      <p:sp>
        <p:nvSpPr>
          <p:cNvPr id="90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ACDF3B-8195-4B49-9D1B-69E8F4E6FD6A}" type="slidenum">
              <a:rPr lang="en-US"/>
              <a:pPr/>
              <a:t>5</a:t>
            </a:fld>
            <a:endParaRPr lang="en-US"/>
          </a:p>
        </p:txBody>
      </p:sp>
      <p:sp>
        <p:nvSpPr>
          <p:cNvPr id="91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679F-F8E1-4114-AF3C-277E7B5AD22B}" type="slidenum">
              <a:rPr lang="en-US"/>
              <a:pPr/>
              <a:t>6</a:t>
            </a:fld>
            <a:endParaRPr lang="en-US"/>
          </a:p>
        </p:txBody>
      </p:sp>
      <p:sp>
        <p:nvSpPr>
          <p:cNvPr id="91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1AB00-F684-4CE2-A5D3-40BAA96A014E}" type="slidenum">
              <a:rPr lang="en-US"/>
              <a:pPr/>
              <a:t>7</a:t>
            </a:fld>
            <a:endParaRPr lang="en-US"/>
          </a:p>
        </p:txBody>
      </p:sp>
      <p:sp>
        <p:nvSpPr>
          <p:cNvPr id="91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F77F2-E9BF-4329-A7A0-74D2FA53EAAE}" type="slidenum">
              <a:rPr lang="en-US"/>
              <a:pPr/>
              <a:t>8</a:t>
            </a:fld>
            <a:endParaRPr 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BD9F3-7791-4E24-9D59-B74FB852BC2F}" type="slidenum">
              <a:rPr lang="en-US"/>
              <a:pPr/>
              <a:t>9</a:t>
            </a:fld>
            <a:endParaRPr lang="en-US"/>
          </a:p>
        </p:txBody>
      </p:sp>
      <p:sp>
        <p:nvSpPr>
          <p:cNvPr id="91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E304A-03C3-4A93-8C51-2B09364B3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0DC49-6691-4A98-A910-1E0EE1B1E2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CC91E-9084-4DCC-8054-0A3575BFA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306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00E71823-1BB6-4B38-A3AE-EF1CCC7278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306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F2D96F07-6E11-453E-A34B-8C1EC616E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1ACC-6870-43B2-94A2-FF50D020E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1F35C-8D8A-41E6-A5EA-17C1E2080A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0EE9D-5C8B-44E2-97D5-7D5C1ACB6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DD296-EE40-43C7-B4DA-E41E895271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762F6-B0B9-462F-946E-5ADA8DC72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5DA1B-3D7B-476D-B3C3-329A1F8DBE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B89E8-5932-4CF7-8B80-CB81B09735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C1C1C-FDB4-4B61-9D14-56FC0F419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306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433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3DE4B2-D712-40C7-854D-84AB4391A9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3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4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Microsoft_Office_Word_97_-_2003_Document5.doc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6.doc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Cyrl-CS" sz="2800"/>
              <a:t>Т</a:t>
            </a:r>
            <a:r>
              <a:rPr lang="sr-Latn-CS" sz="2800"/>
              <a:t>ЕСТОВИ ЗНАЧАЈНОСТИ</a:t>
            </a:r>
            <a:endParaRPr lang="en-US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023247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en-US" sz="1400" dirty="0" smtClean="0"/>
              <a:t>13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Тестови значајности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Тестирање хипотезе. Тест предзнака. Принципи</a:t>
            </a:r>
            <a:r>
              <a:rPr lang="sr-Latn-CS" sz="1400" b="1" dirty="0"/>
              <a:t> </a:t>
            </a:r>
            <a:r>
              <a:rPr lang="ru-RU" sz="1400" b="1" dirty="0"/>
              <a:t>тестова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значајности</a:t>
            </a:r>
            <a:r>
              <a:rPr lang="ru-RU" sz="1400" b="1" dirty="0"/>
              <a:t>. Нивои значајности и типови грешака.	Jеднострани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и двострани тестови значајности.</a:t>
            </a:r>
            <a:r>
              <a:rPr lang="sr-Latn-CS" sz="1400" b="1" dirty="0"/>
              <a:t> </a:t>
            </a:r>
            <a:r>
              <a:rPr lang="ru-RU" sz="1400" b="1" dirty="0"/>
              <a:t>Упоређивање средина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великих узорака.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901124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7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901129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1AADB-4EE1-417E-A7EA-F4A29130A231}" type="slidenum">
              <a:rPr lang="en-US"/>
              <a:pPr/>
              <a:t>10</a:t>
            </a:fld>
            <a:endParaRPr lang="en-US"/>
          </a:p>
        </p:txBody>
      </p:sp>
      <p:sp>
        <p:nvSpPr>
          <p:cNvPr id="91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r>
              <a:rPr lang="sr-Latn-CS"/>
              <a:t> </a:t>
            </a:r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sr-Cyrl-CS" sz="3600"/>
              <a:t>Тест предзнака</a:t>
            </a:r>
            <a:r>
              <a:rPr lang="sr-Latn-CS" sz="3600"/>
              <a:t> је пример теста значајности</a:t>
            </a:r>
            <a:endParaRPr lang="sr-Cyrl-CS" sz="3600"/>
          </a:p>
          <a:p>
            <a:pPr marL="609600" indent="-609600">
              <a:lnSpc>
                <a:spcPct val="90000"/>
              </a:lnSpc>
            </a:pPr>
            <a:r>
              <a:rPr lang="sr-Latn-CS" sz="3600"/>
              <a:t>Број негативних промена се назива </a:t>
            </a:r>
            <a:r>
              <a:rPr lang="sr-Latn-CS" sz="3600" b="1"/>
              <a:t>тест статистика</a:t>
            </a:r>
            <a:r>
              <a:rPr lang="sr-Latn-CS" sz="3600"/>
              <a:t> </a:t>
            </a:r>
            <a:r>
              <a:rPr lang="sr-Cyrl-CS" sz="3600"/>
              <a:t>(</a:t>
            </a:r>
            <a:r>
              <a:rPr lang="sr-Latn-CS" sz="3600" b="1"/>
              <a:t>test statistic</a:t>
            </a:r>
            <a:r>
              <a:rPr lang="sr-Cyrl-CS" sz="3600"/>
              <a:t>)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3200"/>
              <a:t>она</a:t>
            </a:r>
            <a:r>
              <a:rPr lang="sr-Cyrl-CS" sz="3200" b="1"/>
              <a:t> </a:t>
            </a:r>
            <a:r>
              <a:rPr lang="sr-Latn-CS" sz="3200"/>
              <a:t>представља</a:t>
            </a:r>
            <a:r>
              <a:rPr lang="sr-Latn-CS" sz="3200" b="1"/>
              <a:t> </a:t>
            </a:r>
            <a:r>
              <a:rPr lang="sr-Latn-CS" sz="3200"/>
              <a:t>нешто што је израчунато из података</a:t>
            </a:r>
            <a:r>
              <a:rPr lang="sr-Cyrl-CS" sz="3200"/>
              <a:t> и</a:t>
            </a:r>
          </a:p>
          <a:p>
            <a:pPr marL="990600" lvl="1" indent="-533400">
              <a:lnSpc>
                <a:spcPct val="90000"/>
              </a:lnSpc>
            </a:pPr>
            <a:r>
              <a:rPr lang="sr-Cyrl-CS" sz="3200"/>
              <a:t>што може да се </a:t>
            </a:r>
            <a:r>
              <a:rPr lang="sr-Latn-CS" sz="3200"/>
              <a:t>искорист</a:t>
            </a:r>
            <a:r>
              <a:rPr lang="sr-Cyrl-CS" sz="3200"/>
              <a:t>и </a:t>
            </a:r>
            <a:r>
              <a:rPr lang="sr-Latn-CS" sz="3200"/>
              <a:t>за тестирање нулт</a:t>
            </a:r>
            <a:r>
              <a:rPr lang="sr-Cyrl-CS" sz="3200"/>
              <a:t>е </a:t>
            </a:r>
            <a:r>
              <a:rPr lang="sr-Latn-CS" sz="3200"/>
              <a:t>хипотезе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C2E62-F347-407E-995E-3CE58EC45E7B}" type="slidenum">
              <a:rPr lang="en-US"/>
              <a:pPr/>
              <a:t>11</a:t>
            </a:fld>
            <a:endParaRPr lang="en-US"/>
          </a:p>
        </p:txBody>
      </p:sp>
      <p:sp>
        <p:nvSpPr>
          <p:cNvPr id="92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r>
              <a:rPr lang="sr-Latn-CS"/>
              <a:t> </a:t>
            </a:r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Поставити нулту хипотезу и њене алтернативе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Пронаћи вредност тест</a:t>
            </a:r>
            <a:r>
              <a:rPr lang="sr-Cyrl-CS" sz="2800"/>
              <a:t> </a:t>
            </a:r>
            <a:r>
              <a:rPr lang="sr-Latn-CS" sz="2800"/>
              <a:t>статисти</a:t>
            </a:r>
            <a:r>
              <a:rPr lang="sr-Cyrl-CS" sz="2800"/>
              <a:t>ке</a:t>
            </a:r>
            <a:endParaRPr lang="sr-Latn-CS" sz="28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Довести тест статистик</a:t>
            </a:r>
            <a:r>
              <a:rPr lang="sr-Cyrl-CS" sz="2800"/>
              <a:t>у </a:t>
            </a:r>
            <a:r>
              <a:rPr lang="sr-Latn-CS" sz="2800"/>
              <a:t>у везу са познатом </a:t>
            </a:r>
            <a:r>
              <a:rPr lang="sr-Cyrl-CS" sz="2800"/>
              <a:t>расподелом </a:t>
            </a:r>
            <a:r>
              <a:rPr lang="sr-Latn-CS" sz="2800"/>
              <a:t>коју ће он</a:t>
            </a:r>
            <a:r>
              <a:rPr lang="sr-Cyrl-CS" sz="2800"/>
              <a:t>а </a:t>
            </a:r>
            <a:r>
              <a:rPr lang="sr-Latn-CS" sz="2800"/>
              <a:t>пратити ако је нулта хипотеза тачна</a:t>
            </a:r>
            <a:endParaRPr lang="sr-Cyrl-CS" sz="28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Cyrl-CS" sz="2800"/>
              <a:t>Пронаћи </a:t>
            </a:r>
            <a:r>
              <a:rPr lang="sr-Latn-CS" sz="2800"/>
              <a:t>вероватноћу </a:t>
            </a:r>
            <a:r>
              <a:rPr lang="sr-Cyrl-CS" sz="2800"/>
              <a:t>настанка </a:t>
            </a:r>
            <a:r>
              <a:rPr lang="sr-Latn-CS" sz="2800"/>
              <a:t>вредности тест статистик</a:t>
            </a:r>
            <a:r>
              <a:rPr lang="sr-Cyrl-CS" sz="2800"/>
              <a:t>е</a:t>
            </a:r>
          </a:p>
          <a:p>
            <a:pPr marL="990600" lvl="1" indent="-533400">
              <a:lnSpc>
                <a:spcPct val="90000"/>
              </a:lnSpc>
            </a:pPr>
            <a:r>
              <a:rPr lang="sr-Latn-CS" sz="2200"/>
              <a:t>која је иста или  </a:t>
            </a:r>
            <a:r>
              <a:rPr lang="sr-Cyrl-CS" sz="2200"/>
              <a:t>екстремнија </a:t>
            </a:r>
            <a:r>
              <a:rPr lang="sr-Latn-CS" sz="2200"/>
              <a:t>од посматране, ако је нулта хипотеза тачна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sr-Latn-CS" sz="2800"/>
              <a:t>Закључити да ли су подаци конзистентни или неконзистентни са нултом хипотезом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9539-4F17-42CB-8DD5-7B739FC23F35}" type="slidenum">
              <a:rPr lang="en-US"/>
              <a:pPr/>
              <a:t>12</a:t>
            </a:fld>
            <a:endParaRPr lang="en-US"/>
          </a:p>
        </p:txBody>
      </p:sp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Принципи тестова значајности</a:t>
            </a:r>
            <a:endParaRPr lang="sr-Latn-CS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54150"/>
            <a:ext cx="8229600" cy="4725988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Aко подаци нису конзистентни са нултом хипотезом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разлика је </a:t>
            </a:r>
            <a:r>
              <a:rPr lang="sr-Latn-CS" sz="2400" b="1"/>
              <a:t>статистички значајна</a:t>
            </a:r>
            <a:r>
              <a:rPr lang="sr-Cyrl-CS" sz="2400"/>
              <a:t> (</a:t>
            </a:r>
            <a:r>
              <a:rPr lang="sr-Latn-CS" sz="2400" b="1"/>
              <a:t>statistically significant</a:t>
            </a:r>
            <a:r>
              <a:rPr lang="sr-Cyrl-CS" sz="2400"/>
              <a:t>)</a:t>
            </a:r>
          </a:p>
          <a:p>
            <a:pPr>
              <a:lnSpc>
                <a:spcPct val="85000"/>
              </a:lnSpc>
            </a:pPr>
            <a:r>
              <a:rPr lang="sr-Cyrl-CS" sz="2800"/>
              <a:t>В</a:t>
            </a:r>
            <a:r>
              <a:rPr lang="sr-Latn-CS" sz="2800"/>
              <a:t>ероватноћа теста значајности посматра </a:t>
            </a:r>
            <a:r>
              <a:rPr lang="sr-Cyrl-CS" sz="2800"/>
              <a:t>се </a:t>
            </a:r>
            <a:r>
              <a:rPr lang="sr-Latn-CS" sz="2800"/>
              <a:t>као индекс јачине доказа насупрот нултој хипотези</a:t>
            </a:r>
            <a:endParaRPr lang="sr-Cyrl-CS" sz="2800"/>
          </a:p>
          <a:p>
            <a:pPr>
              <a:lnSpc>
                <a:spcPct val="85000"/>
              </a:lnSpc>
            </a:pPr>
            <a:r>
              <a:rPr lang="sr-Latn-CS" sz="2800"/>
              <a:t>Вероватноћа </a:t>
            </a:r>
            <a:r>
              <a:rPr lang="sr-Cyrl-CS" sz="2800"/>
              <a:t>да се појави овако </a:t>
            </a:r>
            <a:r>
              <a:rPr lang="sr-Latn-CS" sz="2800"/>
              <a:t>екстр</a:t>
            </a:r>
            <a:r>
              <a:rPr lang="sr-Cyrl-CS" sz="2800"/>
              <a:t>е</a:t>
            </a:r>
            <a:r>
              <a:rPr lang="sr-Latn-CS" sz="2800"/>
              <a:t>мн</a:t>
            </a:r>
            <a:r>
              <a:rPr lang="sr-Cyrl-CS" sz="2800"/>
              <a:t>а </a:t>
            </a:r>
            <a:r>
              <a:rPr lang="sr-Latn-CS" sz="2800"/>
              <a:t>вредност тест статистик</a:t>
            </a:r>
            <a:r>
              <a:rPr lang="sr-Cyrl-CS" sz="2800"/>
              <a:t>е</a:t>
            </a:r>
            <a:r>
              <a:rPr lang="sr-Latn-CS" sz="2800"/>
              <a:t>, када је нулта хипотеза тачна се често назива </a:t>
            </a:r>
            <a:r>
              <a:rPr lang="sr-Latn-CS" sz="2800" i="1"/>
              <a:t>P</a:t>
            </a:r>
            <a:r>
              <a:rPr lang="sr-Latn-CS" sz="2800"/>
              <a:t> вредност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Cyrl-CS" sz="2400"/>
              <a:t>т</a:t>
            </a:r>
            <a:r>
              <a:rPr lang="sr-Latn-CS" sz="2400"/>
              <a:t>о </a:t>
            </a:r>
            <a:r>
              <a:rPr lang="sr-Latn-CS" sz="2400" i="1"/>
              <a:t>није</a:t>
            </a:r>
            <a:r>
              <a:rPr lang="sr-Latn-CS" sz="2400"/>
              <a:t> вероватноћа да је нулта хипотеза тачна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Cyrl-CS" sz="2400"/>
              <a:t>н</a:t>
            </a:r>
            <a:r>
              <a:rPr lang="sr-Latn-CS" sz="2400"/>
              <a:t>улта хипотеза је тачна или нетачна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sr-Latn-CS" sz="2400"/>
              <a:t>она није случајна и нема вероватноћу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95F4-732B-46FE-A07F-139D923F9F3E}" type="slidenum">
              <a:rPr lang="en-US"/>
              <a:pPr/>
              <a:t>13</a:t>
            </a:fld>
            <a:endParaRPr lang="en-US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r>
              <a:rPr lang="sr-Latn-CS" sz="3600"/>
              <a:t> </a:t>
            </a:r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Одлучивање против тачн</a:t>
            </a:r>
            <a:r>
              <a:rPr lang="sr-Cyrl-CS"/>
              <a:t>е </a:t>
            </a:r>
            <a:r>
              <a:rPr lang="sr-Latn-CS"/>
              <a:t>нулте хипотезе се назива</a:t>
            </a:r>
            <a:endParaRPr lang="sr-Cyrl-CS"/>
          </a:p>
          <a:p>
            <a:pPr lvl="1"/>
            <a:r>
              <a:rPr lang="sr-Latn-CS" b="1"/>
              <a:t>грешка прв</a:t>
            </a:r>
            <a:r>
              <a:rPr lang="sr-Cyrl-CS" b="1"/>
              <a:t>ог типа</a:t>
            </a:r>
            <a:r>
              <a:rPr lang="sr-Cyrl-CS"/>
              <a:t> (</a:t>
            </a:r>
            <a:r>
              <a:rPr lang="sr-Latn-CS" b="1"/>
              <a:t>error of the first kind</a:t>
            </a:r>
            <a:r>
              <a:rPr lang="sr-Cyrl-CS"/>
              <a:t>)</a:t>
            </a:r>
            <a:r>
              <a:rPr lang="sr-Latn-CS" b="1"/>
              <a:t>, тип грешке I</a:t>
            </a:r>
            <a:r>
              <a:rPr lang="sr-Cyrl-CS"/>
              <a:t> (</a:t>
            </a:r>
            <a:r>
              <a:rPr lang="sr-Latn-CS" b="1"/>
              <a:t>type I error</a:t>
            </a:r>
            <a:r>
              <a:rPr lang="sr-Cyrl-CS"/>
              <a:t>)</a:t>
            </a:r>
            <a:r>
              <a:rPr lang="sr-Latn-CS"/>
              <a:t>, или </a:t>
            </a:r>
            <a:r>
              <a:rPr lang="sr-Latn-CS" b="1">
                <a:sym typeface="Symbol" pitchFamily="18" charset="2"/>
              </a:rPr>
              <a:t></a:t>
            </a:r>
            <a:r>
              <a:rPr lang="sr-Latn-CS" b="1"/>
              <a:t> грешка</a:t>
            </a:r>
            <a:endParaRPr lang="sr-Cyrl-CS" b="1"/>
          </a:p>
          <a:p>
            <a:r>
              <a:rPr lang="sr-Latn-CS" b="1"/>
              <a:t>Грешку </a:t>
            </a:r>
            <a:r>
              <a:rPr lang="sr-Cyrl-CS" b="1"/>
              <a:t>другог типа </a:t>
            </a:r>
            <a:r>
              <a:rPr lang="sr-Cyrl-CS"/>
              <a:t>(</a:t>
            </a:r>
            <a:r>
              <a:rPr lang="sr-Latn-CS" b="1"/>
              <a:t>error of the second kind</a:t>
            </a:r>
            <a:r>
              <a:rPr lang="sr-Cyrl-CS"/>
              <a:t>)</a:t>
            </a:r>
            <a:r>
              <a:rPr lang="sr-Latn-CS"/>
              <a:t>, </a:t>
            </a:r>
            <a:r>
              <a:rPr lang="sr-Latn-CS" b="1"/>
              <a:t>тип грешке II</a:t>
            </a:r>
            <a:r>
              <a:rPr lang="sr-Cyrl-CS"/>
              <a:t> (</a:t>
            </a:r>
            <a:r>
              <a:rPr lang="sr-Latn-CS" b="1"/>
              <a:t>type II error</a:t>
            </a:r>
            <a:r>
              <a:rPr lang="sr-Cyrl-CS"/>
              <a:t>)</a:t>
            </a:r>
            <a:r>
              <a:rPr lang="sr-Latn-CS"/>
              <a:t>, или </a:t>
            </a:r>
            <a:r>
              <a:rPr lang="sr-Latn-CS" b="1">
                <a:sym typeface="Symbol" pitchFamily="18" charset="2"/>
              </a:rPr>
              <a:t></a:t>
            </a:r>
            <a:r>
              <a:rPr lang="sr-Latn-CS" b="1"/>
              <a:t> грешку</a:t>
            </a:r>
            <a:endParaRPr lang="sr-Cyrl-CS" b="1"/>
          </a:p>
          <a:p>
            <a:pPr lvl="1"/>
            <a:r>
              <a:rPr lang="sr-Latn-CS"/>
              <a:t>добијамо ако не одбацимо нулту хипотезу која је у ствари нетачна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42BC-96FE-4E60-BF29-E03E646AF3A8}" type="slidenum">
              <a:rPr lang="en-US"/>
              <a:pPr/>
              <a:t>14</a:t>
            </a:fld>
            <a:endParaRPr lang="en-US"/>
          </a:p>
        </p:txBody>
      </p:sp>
      <p:sp>
        <p:nvSpPr>
          <p:cNvPr id="92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endParaRPr lang="sr-Latn-CS" sz="3600"/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Kонвенционални компромис је да се каже да је разлика значајна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ако је вероватноћа мања од 0.05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800"/>
              <a:t>В</a:t>
            </a:r>
            <a:r>
              <a:rPr lang="sr-Latn-CS" sz="2800"/>
              <a:t>редност вероватноће </a:t>
            </a:r>
            <a:r>
              <a:rPr lang="sr-Cyrl-CS" sz="2800"/>
              <a:t>од </a:t>
            </a:r>
            <a:r>
              <a:rPr lang="sr-Latn-CS" sz="2800"/>
              <a:t>око 0.05 посматра</a:t>
            </a:r>
            <a:r>
              <a:rPr lang="sr-Cyrl-CS" sz="2800"/>
              <a:t> се</a:t>
            </a:r>
            <a:r>
              <a:rPr lang="sr-Latn-CS" sz="2800"/>
              <a:t> као нешто што даје доказе против нулте хипотезе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добија на снази уколико вероватноћа опада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Latn-CS" sz="2800"/>
              <a:t>Aко одл</a:t>
            </a:r>
            <a:r>
              <a:rPr lang="sr-Cyrl-CS" sz="2800"/>
              <a:t>у</a:t>
            </a:r>
            <a:r>
              <a:rPr lang="sr-Latn-CS" sz="2800"/>
              <a:t>чимо да је разлика значајна, вероватноћа се понекад назива </a:t>
            </a:r>
            <a:r>
              <a:rPr lang="sr-Latn-CS" sz="2800" b="1"/>
              <a:t>ниво значајности</a:t>
            </a:r>
            <a:r>
              <a:rPr lang="sr-Cyrl-CS" sz="2800"/>
              <a:t> (</a:t>
            </a:r>
            <a:r>
              <a:rPr lang="sr-Latn-CS" sz="2800" b="1"/>
              <a:t>significance level</a:t>
            </a:r>
            <a:r>
              <a:rPr lang="sr-Cyrl-CS" sz="2800"/>
              <a:t>)</a:t>
            </a:r>
          </a:p>
          <a:p>
            <a:pPr lvl="1">
              <a:lnSpc>
                <a:spcPct val="90000"/>
              </a:lnSpc>
            </a:pPr>
            <a:r>
              <a:rPr lang="sr-Latn-CS" sz="2400"/>
              <a:t>ниво значајности </a:t>
            </a:r>
            <a:r>
              <a:rPr lang="sr-Cyrl-CS" sz="2400"/>
              <a:t>је </a:t>
            </a:r>
            <a:r>
              <a:rPr lang="sr-Latn-CS" sz="2400"/>
              <a:t>висок ако је </a:t>
            </a:r>
            <a:r>
              <a:rPr lang="sr-Latn-CS" sz="2400" i="1"/>
              <a:t>P</a:t>
            </a:r>
            <a:r>
              <a:rPr lang="sr-Latn-CS" sz="2400"/>
              <a:t> вредност ниска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98F58-8A86-4E83-AE5E-96AB55FE3E1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Нивои значајности и типови грешака</a:t>
            </a:r>
            <a:endParaRPr lang="sr-Latn-CS" sz="3600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3000"/>
              <a:t>веће од 0.1: мало </a:t>
            </a:r>
            <a:r>
              <a:rPr lang="sr-Cyrl-CS" sz="3000"/>
              <a:t>доказа </a:t>
            </a:r>
            <a:r>
              <a:rPr lang="sr-Latn-CS" sz="3000"/>
              <a:t>или н</a:t>
            </a:r>
            <a:r>
              <a:rPr lang="sr-Cyrl-CS" sz="3000"/>
              <a:t>ема </a:t>
            </a:r>
            <a:r>
              <a:rPr lang="sr-Latn-CS" sz="3000"/>
              <a:t>доказа разлике или везе</a:t>
            </a:r>
          </a:p>
          <a:p>
            <a:r>
              <a:rPr lang="sr-Latn-CS" sz="3000"/>
              <a:t>изме</a:t>
            </a:r>
            <a:r>
              <a:rPr lang="sr-Cyrl-CS" sz="3000"/>
              <a:t>ђ</a:t>
            </a:r>
            <a:r>
              <a:rPr lang="sr-Latn-CS" sz="3000"/>
              <a:t>у 0.05 и 0.1: слаби докази разлике или везе</a:t>
            </a:r>
          </a:p>
          <a:p>
            <a:r>
              <a:rPr lang="sr-Latn-CS" sz="3000"/>
              <a:t>изме</a:t>
            </a:r>
            <a:r>
              <a:rPr lang="sr-Cyrl-CS" sz="3000"/>
              <a:t>ђ</a:t>
            </a:r>
            <a:r>
              <a:rPr lang="sr-Latn-CS" sz="3000"/>
              <a:t>у 0.01 и 0.05: докази разлике или вез</a:t>
            </a:r>
            <a:r>
              <a:rPr lang="sr-Cyrl-CS" sz="3000"/>
              <a:t>е</a:t>
            </a:r>
            <a:endParaRPr lang="sr-Latn-CS" sz="3000"/>
          </a:p>
          <a:p>
            <a:r>
              <a:rPr lang="sr-Latn-CS" sz="3000"/>
              <a:t>мање од 0.01: јак доказ разлике или везе</a:t>
            </a:r>
          </a:p>
          <a:p>
            <a:r>
              <a:rPr lang="sr-Latn-CS" sz="3000"/>
              <a:t>мање од 0.001: веома јаки докази разлике или везе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21CC-38FC-4BAA-807D-D660ABE1794D}" type="slidenum">
              <a:rPr lang="en-US"/>
              <a:pPr/>
              <a:t>16</a:t>
            </a:fld>
            <a:endParaRPr lang="en-US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r>
              <a:rPr lang="sr-Latn-CS" sz="3600"/>
              <a:t> </a:t>
            </a:r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2400"/>
              <a:t>У примеру лечења ангине пекторис, алтернативна хипотеза била је о томе да постоји разлика у једном или другом правцу</a:t>
            </a:r>
          </a:p>
          <a:p>
            <a:pPr>
              <a:lnSpc>
                <a:spcPct val="95000"/>
              </a:lnSpc>
            </a:pPr>
            <a:r>
              <a:rPr lang="ru-RU" sz="2400"/>
              <a:t>Ово се зове </a:t>
            </a:r>
            <a:r>
              <a:rPr lang="ru-RU" sz="2400" b="1"/>
              <a:t>двострани</a:t>
            </a:r>
            <a:r>
              <a:rPr lang="ru-RU" sz="2400"/>
              <a:t>, или </a:t>
            </a:r>
            <a:r>
              <a:rPr lang="ru-RU" sz="2400" b="1"/>
              <a:t>тест са два краја</a:t>
            </a:r>
            <a:endParaRPr lang="ru-RU" sz="2400"/>
          </a:p>
          <a:p>
            <a:pPr lvl="1">
              <a:lnSpc>
                <a:spcPct val="95000"/>
              </a:lnSpc>
            </a:pPr>
            <a:r>
              <a:rPr lang="ru-RU" sz="2000"/>
              <a:t>користимо вероватноће крајњих вредности у оба смера</a:t>
            </a:r>
          </a:p>
          <a:p>
            <a:pPr>
              <a:lnSpc>
                <a:spcPct val="95000"/>
              </a:lnSpc>
            </a:pPr>
            <a:r>
              <a:rPr lang="ru-RU" sz="2400"/>
              <a:t>Било би могуће имати алтернативне хипотезе о томе да је постојало опадање у смеру пронеталола</a:t>
            </a:r>
          </a:p>
          <a:p>
            <a:pPr lvl="1">
              <a:lnSpc>
                <a:spcPct val="95000"/>
              </a:lnSpc>
            </a:pPr>
            <a:r>
              <a:rPr lang="ru-RU" sz="2000"/>
              <a:t>нулта хипотеза би била да је број напада на плацебо био мањи или једнак броју напада на пронеталол</a:t>
            </a:r>
          </a:p>
          <a:p>
            <a:pPr>
              <a:lnSpc>
                <a:spcPct val="95000"/>
              </a:lnSpc>
            </a:pPr>
            <a:r>
              <a:rPr lang="ru-RU" sz="2400"/>
              <a:t>Ово би дало да је </a:t>
            </a:r>
            <a:r>
              <a:rPr lang="sr-Latn-CS" sz="2400" i="1"/>
              <a:t>P</a:t>
            </a:r>
            <a:r>
              <a:rPr lang="sr-Latn-CS" sz="2400"/>
              <a:t> </a:t>
            </a:r>
            <a:r>
              <a:rPr lang="ru-RU" sz="2400"/>
              <a:t>=0.00317, и виши ниво значаја од двостраног теста</a:t>
            </a:r>
          </a:p>
          <a:p>
            <a:pPr>
              <a:lnSpc>
                <a:spcPct val="95000"/>
              </a:lnSpc>
            </a:pPr>
            <a:r>
              <a:rPr lang="ru-RU" sz="2400"/>
              <a:t>Ово је </a:t>
            </a:r>
            <a:r>
              <a:rPr lang="ru-RU" sz="2400" b="1"/>
              <a:t>једнострани</a:t>
            </a:r>
            <a:r>
              <a:rPr lang="ru-RU" sz="2400"/>
              <a:t> или </a:t>
            </a:r>
            <a:r>
              <a:rPr lang="ru-RU" sz="2400" b="1"/>
              <a:t>тест са једним крајем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0B66-F5E1-49CF-A050-AA48ED4D04B8}" type="slidenum">
              <a:rPr lang="en-US"/>
              <a:pPr/>
              <a:t>17</a:t>
            </a:fld>
            <a:endParaRPr lang="en-US"/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Jеднострани и двострани тестови </a:t>
            </a:r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33892" name="Picture 4" descr="Slika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025" y="1738313"/>
            <a:ext cx="8816975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8B44E-E44C-46BA-9FB0-4FE19F64C9B0}" type="slidenum">
              <a:rPr lang="en-US"/>
              <a:pPr/>
              <a:t>18</a:t>
            </a:fld>
            <a:endParaRPr lang="en-US"/>
          </a:p>
        </p:txBody>
      </p:sp>
      <p:sp>
        <p:nvSpPr>
          <p:cNvPr id="93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endParaRPr lang="sr-Latn-CS" sz="3600"/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ru-RU" sz="2600"/>
              <a:t>У проучавању ефекта процедуре испитивања, лапароскопиј</a:t>
            </a:r>
            <a:r>
              <a:rPr lang="sr-Cyrl-CS" sz="2600"/>
              <a:t>е </a:t>
            </a:r>
            <a:r>
              <a:rPr lang="ru-RU" sz="2600"/>
              <a:t>и хидротубациј</a:t>
            </a:r>
            <a:r>
              <a:rPr lang="sr-Cyrl-CS" sz="2600"/>
              <a:t>е</a:t>
            </a:r>
          </a:p>
          <a:p>
            <a:pPr lvl="1">
              <a:lnSpc>
                <a:spcPct val="95000"/>
              </a:lnSpc>
            </a:pPr>
            <a:r>
              <a:rPr lang="ru-RU" sz="2600"/>
              <a:t>плодн</a:t>
            </a:r>
            <a:r>
              <a:rPr lang="sr-Cyrl-CS" sz="2600"/>
              <a:t>ости (</a:t>
            </a:r>
            <a:r>
              <a:rPr lang="sr-Latn-CS" sz="2600" i="1"/>
              <a:t>fertility</a:t>
            </a:r>
            <a:r>
              <a:rPr lang="sr-Cyrl-CS" sz="2600"/>
              <a:t>)</a:t>
            </a:r>
            <a:r>
              <a:rPr lang="ru-RU" sz="2600"/>
              <a:t> мање плодних жена, испитиване су жене</a:t>
            </a:r>
            <a:r>
              <a:rPr lang="sr-Cyrl-CS" sz="2600"/>
              <a:t> присутне у </a:t>
            </a:r>
            <a:r>
              <a:rPr lang="ru-RU" sz="2600"/>
              <a:t>клини</a:t>
            </a:r>
            <a:r>
              <a:rPr lang="sr-Cyrl-CS" sz="2600"/>
              <a:t>ци</a:t>
            </a:r>
            <a:r>
              <a:rPr lang="ru-RU" sz="2600"/>
              <a:t> за оплодњу</a:t>
            </a:r>
          </a:p>
          <a:p>
            <a:pPr>
              <a:lnSpc>
                <a:spcPct val="95000"/>
              </a:lnSpc>
            </a:pPr>
            <a:r>
              <a:rPr lang="ru-RU" sz="2600"/>
              <a:t>Посматране су неколико месеци током чега су неке остале трудне</a:t>
            </a:r>
          </a:p>
          <a:p>
            <a:pPr lvl="1">
              <a:lnSpc>
                <a:spcPct val="95000"/>
              </a:lnSpc>
            </a:pPr>
            <a:r>
              <a:rPr lang="ru-RU" sz="2600"/>
              <a:t>пре него </a:t>
            </a:r>
            <a:r>
              <a:rPr lang="sr-Cyrl-CS" sz="2600"/>
              <a:t>што </a:t>
            </a:r>
            <a:r>
              <a:rPr lang="ru-RU" sz="2600"/>
              <a:t>је лапароскопија урађена на онима које су и даље биле неплодне</a:t>
            </a:r>
          </a:p>
          <a:p>
            <a:pPr>
              <a:lnSpc>
                <a:spcPct val="95000"/>
              </a:lnSpc>
            </a:pPr>
            <a:r>
              <a:rPr lang="ru-RU" sz="2600"/>
              <a:t>Упоредили смо стопу зачећа у периоду пре и после лапароскопије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E702-38C9-4215-A523-EC44F26D2E57}" type="slidenum">
              <a:rPr lang="en-US"/>
              <a:pPr/>
              <a:t>19</a:t>
            </a:fld>
            <a:endParaRPr lang="en-US"/>
          </a:p>
        </p:txBody>
      </p:sp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J</a:t>
            </a:r>
            <a:r>
              <a:rPr lang="ru-RU" sz="3600"/>
              <a:t>еднострани и двострани тестови значајности</a:t>
            </a:r>
            <a:endParaRPr lang="sr-Latn-CS" sz="3600"/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М</a:t>
            </a:r>
            <a:r>
              <a:rPr lang="ru-RU" sz="2800"/>
              <a:t>ожемо тестирати нулту хипотезу да је стопа плодности после лапароскопије била мања или једнака оној од пре</a:t>
            </a:r>
          </a:p>
          <a:p>
            <a:pPr lvl="1">
              <a:lnSpc>
                <a:spcPct val="95000"/>
              </a:lnSpc>
            </a:pPr>
            <a:r>
              <a:rPr lang="ru-RU" sz="2400"/>
              <a:t>алтернативна хипотеза је била да је стопа </a:t>
            </a:r>
            <a:r>
              <a:rPr lang="sr-Cyrl-CS" sz="2400"/>
              <a:t>зачећа </a:t>
            </a:r>
            <a:r>
              <a:rPr lang="ru-RU" sz="2400"/>
              <a:t>после лапароскопије била већа него пре</a:t>
            </a:r>
          </a:p>
          <a:p>
            <a:pPr>
              <a:lnSpc>
                <a:spcPct val="95000"/>
              </a:lnSpc>
            </a:pPr>
            <a:r>
              <a:rPr lang="ru-RU" sz="2800"/>
              <a:t>Двострани тест је био неодговарајући</a:t>
            </a:r>
            <a:r>
              <a:rPr lang="sr-Cyrl-CS" sz="2800"/>
              <a:t>,</a:t>
            </a:r>
            <a:r>
              <a:rPr lang="ru-RU" sz="2800"/>
              <a:t> јер да лапароскопија није имала утицаја на плодност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очекивали би да </a:t>
            </a:r>
            <a:r>
              <a:rPr lang="ru-RU" sz="2400"/>
              <a:t>стопа </a:t>
            </a:r>
            <a:r>
              <a:rPr lang="sr-Cyrl-CS" sz="2400"/>
              <a:t>(</a:t>
            </a:r>
            <a:r>
              <a:rPr lang="sr-Latn-CS" sz="2400" i="1"/>
              <a:t>rate</a:t>
            </a:r>
            <a:r>
              <a:rPr lang="sr-Cyrl-CS" sz="2400"/>
              <a:t>) после </a:t>
            </a:r>
            <a:r>
              <a:rPr lang="ru-RU" sz="2400"/>
              <a:t>лапароскопије </a:t>
            </a:r>
            <a:r>
              <a:rPr lang="sr-Cyrl-CS" sz="2400"/>
              <a:t>буде</a:t>
            </a:r>
            <a:r>
              <a:rPr lang="ru-RU" sz="2400"/>
              <a:t> мања, случајност се није убрајала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C471A-B646-4DF3-9BB2-B19ACDF4B1B8}" type="slidenum">
              <a:rPr lang="en-US"/>
              <a:pPr/>
              <a:t>2</a:t>
            </a:fld>
            <a:endParaRPr lang="en-US"/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Тестирање хипотезе</a:t>
            </a:r>
            <a:endParaRPr lang="sr-Latn-CS"/>
          </a:p>
        </p:txBody>
      </p:sp>
      <p:sp>
        <p:nvSpPr>
          <p:cNvPr id="90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Тест значајности омогућава нам да измеримо снагу доказа које подаци</a:t>
            </a:r>
            <a:r>
              <a:rPr lang="sr-Cyrl-CS" sz="2800"/>
              <a:t> обезбеђују </a:t>
            </a:r>
            <a:r>
              <a:rPr lang="sr-Latn-CS" sz="2800"/>
              <a:t>у вези са </a:t>
            </a:r>
            <a:r>
              <a:rPr lang="sr-Cyrl-CS" sz="2800"/>
              <a:t>предлогом од интереса</a:t>
            </a:r>
            <a:endParaRPr lang="sr-Latn-CS" sz="2800"/>
          </a:p>
          <a:p>
            <a:pPr>
              <a:lnSpc>
                <a:spcPct val="90000"/>
              </a:lnSpc>
            </a:pPr>
            <a:r>
              <a:rPr lang="sr-Cyrl-CS" sz="2800"/>
              <a:t>П</a:t>
            </a:r>
            <a:r>
              <a:rPr lang="sr-Latn-CS" sz="2800"/>
              <a:t>итамо се да ли је уочена разлика била довољно мала да </a:t>
            </a:r>
            <a:r>
              <a:rPr lang="sr-Cyrl-CS" sz="2800"/>
              <a:t>би </a:t>
            </a:r>
            <a:r>
              <a:rPr lang="sr-Latn-CS" sz="2800"/>
              <a:t>се појавила случајно</a:t>
            </a:r>
            <a:r>
              <a:rPr lang="sr-Cyrl-CS" sz="2800"/>
              <a:t>, </a:t>
            </a:r>
            <a:r>
              <a:rPr lang="sr-Latn-CS" sz="2800"/>
              <a:t>ако заиста није било разлике у популацији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а</a:t>
            </a:r>
            <a:r>
              <a:rPr lang="sr-Latn-CS" sz="2400"/>
              <a:t>ко би то био случај, онда би докази у корист постојања разлике између периода лечења били слаби или непостојећи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Latn-CS" sz="2400"/>
              <a:t>ако би разлика била много већа него што смо очекивали</a:t>
            </a:r>
            <a:r>
              <a:rPr lang="sr-Cyrl-CS" sz="2400"/>
              <a:t> због </a:t>
            </a:r>
            <a:r>
              <a:rPr lang="sr-Latn-CS" sz="2400"/>
              <a:t>случајности</a:t>
            </a:r>
            <a:r>
              <a:rPr lang="sr-Cyrl-CS" sz="2400"/>
              <a:t> </a:t>
            </a:r>
            <a:r>
              <a:rPr lang="sr-Latn-CS" sz="2400"/>
              <a:t>онда би докази у корист реалне разлике били јаки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E7063-259F-4C6E-9587-85F488703597}" type="slidenum">
              <a:rPr lang="en-US"/>
              <a:pPr/>
              <a:t>20</a:t>
            </a:fld>
            <a:endParaRPr lang="en-US"/>
          </a:p>
        </p:txBody>
      </p:sp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r>
              <a:rPr lang="sr-Latn-CS"/>
              <a:t> 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2800"/>
              <a:t>A</a:t>
            </a:r>
            <a:r>
              <a:rPr lang="ru-RU" sz="2800"/>
              <a:t>ко је разлика статистички значајна, онда може бити стварна, али не и </a:t>
            </a:r>
            <a:r>
              <a:rPr lang="sr-Cyrl-CS" sz="2800"/>
              <a:t>обавезно важна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ефекат </a:t>
            </a:r>
            <a:r>
              <a:rPr lang="sr-Cyrl-CS" sz="2400"/>
              <a:t>који </a:t>
            </a:r>
            <a:r>
              <a:rPr lang="ru-RU" sz="2400"/>
              <a:t>има лек за крвни притисак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лек подиже крвни притисак </a:t>
            </a:r>
            <a:r>
              <a:rPr lang="sr-Cyrl-CS" sz="2400"/>
              <a:t>за </a:t>
            </a:r>
            <a:r>
              <a:rPr lang="ru-RU" sz="2400"/>
              <a:t>о</a:t>
            </a:r>
            <a:r>
              <a:rPr lang="sr-Cyrl-CS" sz="2400"/>
              <a:t>д</a:t>
            </a:r>
            <a:r>
              <a:rPr lang="ru-RU" sz="2400"/>
              <a:t>прилике 1 </a:t>
            </a:r>
            <a:r>
              <a:rPr lang="sr-Latn-CS" sz="2400"/>
              <a:t>mmHg</a:t>
            </a:r>
            <a:r>
              <a:rPr lang="ru-RU" sz="2400"/>
              <a:t>, и то је значајно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повећање крвног притиска за </a:t>
            </a:r>
            <a:r>
              <a:rPr lang="sr-Cyrl-CS" sz="2400"/>
              <a:t>1 </a:t>
            </a:r>
            <a:r>
              <a:rPr lang="sr-Latn-CS" sz="2400"/>
              <a:t>mmHg</a:t>
            </a:r>
            <a:r>
              <a:rPr lang="ru-RU" sz="2400"/>
              <a:t> клинички није важно, па, иако може </a:t>
            </a:r>
            <a:r>
              <a:rPr lang="sr-Cyrl-CS" sz="2400"/>
              <a:t>постојати</a:t>
            </a:r>
            <a:r>
              <a:rPr lang="ru-RU" sz="2400"/>
              <a:t>, </a:t>
            </a:r>
            <a:r>
              <a:rPr lang="sr-Cyrl-CS" sz="2400"/>
              <a:t>није од значаја</a:t>
            </a:r>
          </a:p>
          <a:p>
            <a:pPr lvl="1">
              <a:lnSpc>
                <a:spcPct val="90000"/>
              </a:lnSpc>
            </a:pPr>
            <a:r>
              <a:rPr lang="ru-RU" sz="2400"/>
              <a:t>статистички  јесте значајно, и стварно, али није важно</a:t>
            </a:r>
          </a:p>
          <a:p>
            <a:pPr>
              <a:lnSpc>
                <a:spcPct val="90000"/>
              </a:lnSpc>
            </a:pPr>
            <a:r>
              <a:rPr lang="ru-RU" sz="2800"/>
              <a:t>Ако разлика није статистички значајна, и даље може бити стварна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A9A6-2159-423C-B3DF-F45BCF77D141}" type="slidenum">
              <a:rPr lang="en-US"/>
              <a:pPr/>
              <a:t>21</a:t>
            </a:fld>
            <a:endParaRPr lang="en-US"/>
          </a:p>
        </p:txBody>
      </p:sp>
      <p:sp>
        <p:nvSpPr>
          <p:cNvPr id="94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endParaRPr lang="sr-Latn-CS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66850"/>
            <a:ext cx="8229600" cy="486886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Latn-CS" sz="2200"/>
              <a:t>Кerrigan </a:t>
            </a:r>
            <a:r>
              <a:rPr lang="sr-Cyrl-CS" sz="2200" i="1"/>
              <a:t>и други </a:t>
            </a:r>
            <a:r>
              <a:rPr lang="sr-Latn-CS" sz="2200"/>
              <a:t>(1993) </a:t>
            </a:r>
            <a:r>
              <a:rPr lang="sr-Cyrl-CS" sz="2200"/>
              <a:t>оценили су ефекте различитих нивоа информација на забринутост код пацијената који знају да их очекује хирушка операција</a:t>
            </a:r>
          </a:p>
          <a:p>
            <a:pPr lvl="1">
              <a:lnSpc>
                <a:spcPct val="95000"/>
              </a:lnSpc>
            </a:pPr>
            <a:r>
              <a:rPr lang="pl-PL" sz="1800"/>
              <a:t>израчунали </a:t>
            </a:r>
            <a:r>
              <a:rPr lang="sr-Cyrl-CS" sz="1800"/>
              <a:t>су </a:t>
            </a:r>
            <a:r>
              <a:rPr lang="pl-PL" sz="1800"/>
              <a:t>тестове за промену средине у резултату </a:t>
            </a:r>
            <a:r>
              <a:rPr lang="sr-Cyrl-CS" sz="1800"/>
              <a:t>забринутости </a:t>
            </a:r>
            <a:r>
              <a:rPr lang="pl-PL" sz="1800"/>
              <a:t>за сваку групу посебно</a:t>
            </a:r>
            <a:r>
              <a:rPr lang="sr-Latn-CS" sz="1800"/>
              <a:t> 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200"/>
              <a:t>K</a:t>
            </a:r>
            <a:r>
              <a:rPr lang="pl-PL" sz="2200"/>
              <a:t>од групе којој су дате детаљне информације промена средине забринутости није била значајна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000"/>
              <a:t>(</a:t>
            </a:r>
            <a:r>
              <a:rPr lang="sr-Latn-CS" sz="2000" i="1"/>
              <a:t>P</a:t>
            </a:r>
            <a:r>
              <a:rPr lang="sr-Latn-CS" sz="2000"/>
              <a:t> </a:t>
            </a:r>
            <a:r>
              <a:rPr lang="ru-RU" sz="2000"/>
              <a:t>=0.02</a:t>
            </a:r>
            <a:r>
              <a:rPr lang="sr-Latn-CS" sz="2000"/>
              <a:t>), </a:t>
            </a:r>
            <a:r>
              <a:rPr lang="pl-PL" sz="2000"/>
              <a:t>нетачно тумачена као </a:t>
            </a:r>
            <a:r>
              <a:rPr lang="sr-Latn-CS" sz="2000"/>
              <a:t>''</a:t>
            </a:r>
            <a:r>
              <a:rPr lang="pl-PL" sz="2000"/>
              <a:t>без промене</a:t>
            </a:r>
            <a:r>
              <a:rPr lang="sr-Latn-CS" sz="2000"/>
              <a:t>''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sr-Latn-CS" sz="2200"/>
              <a:t>K</a:t>
            </a:r>
            <a:r>
              <a:rPr lang="pl-PL" sz="2200"/>
              <a:t>од друге групе</a:t>
            </a:r>
            <a:r>
              <a:rPr lang="sr-Latn-CS" sz="2200"/>
              <a:t>, </a:t>
            </a:r>
            <a:r>
              <a:rPr lang="pl-PL" sz="2200"/>
              <a:t>смањење забринутости је било значајно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000"/>
              <a:t>(</a:t>
            </a:r>
            <a:r>
              <a:rPr lang="sr-Latn-CS" sz="2000" i="1"/>
              <a:t>P</a:t>
            </a:r>
            <a:r>
              <a:rPr lang="sr-Latn-CS" sz="2000"/>
              <a:t> </a:t>
            </a:r>
            <a:r>
              <a:rPr lang="ru-RU" sz="2000"/>
              <a:t>=0.01</a:t>
            </a:r>
            <a:r>
              <a:rPr lang="sr-Latn-CS" sz="2000"/>
              <a:t>)</a:t>
            </a:r>
            <a:endParaRPr lang="sr-Cyrl-CS" sz="2000"/>
          </a:p>
          <a:p>
            <a:pPr>
              <a:lnSpc>
                <a:spcPct val="95000"/>
              </a:lnSpc>
            </a:pPr>
            <a:r>
              <a:rPr lang="pl-PL" sz="2200"/>
              <a:t>Закључили су да је постојала разлика између ове две групе</a:t>
            </a:r>
            <a:r>
              <a:rPr lang="sr-Cyrl-CS" sz="2200"/>
              <a:t> </a:t>
            </a:r>
            <a:r>
              <a:rPr lang="pl-PL" sz="2200"/>
              <a:t>зато што је промена била значајна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pl-PL" sz="2000"/>
              <a:t>код једне</a:t>
            </a:r>
            <a:r>
              <a:rPr lang="sr-Cyrl-CS" sz="2000"/>
              <a:t> групе, </a:t>
            </a:r>
            <a:r>
              <a:rPr lang="pl-PL" sz="2000"/>
              <a:t>али не и код друге групе</a:t>
            </a:r>
            <a:endParaRPr lang="sr-Cyrl-CS" sz="2000"/>
          </a:p>
          <a:p>
            <a:pPr lvl="1">
              <a:lnSpc>
                <a:spcPct val="95000"/>
              </a:lnSpc>
            </a:pPr>
            <a:r>
              <a:rPr lang="sr-Cyrl-CS" sz="2000"/>
              <a:t>о</a:t>
            </a:r>
            <a:r>
              <a:rPr lang="pl-PL" sz="2000"/>
              <a:t>во није тачно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8A45-95B8-4E22-8C38-B5CECEF935C7}" type="slidenum">
              <a:rPr lang="en-US"/>
              <a:pPr/>
              <a:t>22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Значајан, стваран и важан</a:t>
            </a:r>
            <a:endParaRPr lang="sr-Latn-CS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/>
              <a:t>A</a:t>
            </a:r>
            <a:r>
              <a:rPr lang="pl-PL" sz="2600"/>
              <a:t>лтернативна анализа је тестира</a:t>
            </a:r>
            <a:r>
              <a:rPr lang="sr-Cyrl-CS" sz="2600"/>
              <a:t>ла </a:t>
            </a:r>
            <a:r>
              <a:rPr lang="pl-PL" sz="2600"/>
              <a:t>нулт</a:t>
            </a:r>
            <a:r>
              <a:rPr lang="sr-Cyrl-CS" sz="2600"/>
              <a:t>у </a:t>
            </a:r>
            <a:r>
              <a:rPr lang="pl-PL" sz="2600"/>
              <a:t>хипотез</a:t>
            </a:r>
            <a:r>
              <a:rPr lang="sr-Cyrl-CS" sz="2600"/>
              <a:t>у </a:t>
            </a:r>
            <a:r>
              <a:rPr lang="pl-PL" sz="2600"/>
              <a:t>да након прилагођавања почетном резултату забринутости</a:t>
            </a:r>
            <a:endParaRPr lang="sr-Cyrl-CS" sz="2600"/>
          </a:p>
          <a:p>
            <a:pPr lvl="1"/>
            <a:r>
              <a:rPr lang="pl-PL" sz="2200"/>
              <a:t>средина резултата забринутости је иста код </a:t>
            </a:r>
            <a:r>
              <a:rPr lang="sr-Cyrl-CS" sz="2200"/>
              <a:t>обе групе </a:t>
            </a:r>
            <a:r>
              <a:rPr lang="pl-PL" sz="2200"/>
              <a:t>пацијената</a:t>
            </a:r>
            <a:endParaRPr lang="sr-Cyrl-CS" sz="2200"/>
          </a:p>
          <a:p>
            <a:r>
              <a:rPr lang="pl-PL" sz="2600"/>
              <a:t>Ово је показало значај</a:t>
            </a:r>
            <a:r>
              <a:rPr lang="sr-Cyrl-CS" sz="2600"/>
              <a:t>н</a:t>
            </a:r>
            <a:r>
              <a:rPr lang="pl-PL" sz="2600"/>
              <a:t>о ви</a:t>
            </a:r>
            <a:r>
              <a:rPr lang="sr-Cyrl-CS" sz="2600"/>
              <a:t>шу средину </a:t>
            </a:r>
            <a:r>
              <a:rPr lang="pl-PL" sz="2600"/>
              <a:t>резултат</a:t>
            </a:r>
            <a:r>
              <a:rPr lang="sr-Cyrl-CS" sz="2600"/>
              <a:t>а </a:t>
            </a:r>
            <a:r>
              <a:rPr lang="pl-PL" sz="2600"/>
              <a:t>код групе која је детаљно обаве</a:t>
            </a:r>
            <a:r>
              <a:rPr lang="sr-Cyrl-CS" sz="2600"/>
              <a:t>ш</a:t>
            </a:r>
            <a:r>
              <a:rPr lang="pl-PL" sz="2600"/>
              <a:t>тена</a:t>
            </a:r>
            <a:r>
              <a:rPr lang="sr-Latn-CS" sz="2600"/>
              <a:t> (Bland and Аltman 1993) </a:t>
            </a:r>
            <a:endParaRPr lang="sr-Cyrl-CS" sz="2600"/>
          </a:p>
          <a:p>
            <a:r>
              <a:rPr lang="pl-PL" sz="2600"/>
              <a:t>Тестирање унутар сваке групе посебно је у с</a:t>
            </a:r>
            <a:r>
              <a:rPr lang="sr-Cyrl-CS" sz="2600"/>
              <a:t>уш</a:t>
            </a:r>
            <a:r>
              <a:rPr lang="pl-PL" sz="2600"/>
              <a:t>тини иста гре</a:t>
            </a:r>
            <a:r>
              <a:rPr lang="sr-Cyrl-CS" sz="2600"/>
              <a:t>ш</a:t>
            </a:r>
            <a:r>
              <a:rPr lang="pl-PL" sz="2600"/>
              <a:t>ка као</a:t>
            </a:r>
            <a:endParaRPr lang="sr-Cyrl-CS" sz="2600"/>
          </a:p>
          <a:p>
            <a:pPr lvl="1"/>
            <a:r>
              <a:rPr lang="pl-PL" sz="2200"/>
              <a:t>ра</a:t>
            </a:r>
            <a:r>
              <a:rPr lang="sr-Cyrl-CS" sz="2200"/>
              <a:t>ч</a:t>
            </a:r>
            <a:r>
              <a:rPr lang="pl-PL" sz="2200"/>
              <a:t>унање интервала поверења за сваку групу п</a:t>
            </a:r>
            <a:r>
              <a:rPr lang="sr-Cyrl-CS" sz="2200"/>
              <a:t>о</a:t>
            </a:r>
            <a:r>
              <a:rPr lang="pl-PL" sz="2200"/>
              <a:t>себно</a:t>
            </a:r>
            <a:r>
              <a:rPr lang="sr-Latn-CS" sz="22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E5421-1A40-4324-97B0-FD522B1E3111}" type="slidenum">
              <a:rPr lang="en-US"/>
              <a:pPr/>
              <a:t>23</a:t>
            </a:fld>
            <a:endParaRPr lang="en-US"/>
          </a:p>
        </p:txBody>
      </p:sp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r>
              <a:rPr lang="sr-Latn-CS" sz="3600"/>
              <a:t> </a:t>
            </a:r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60488"/>
            <a:ext cx="8229600" cy="487045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Ако имамо два узорка величина </a:t>
            </a:r>
            <a:r>
              <a:rPr lang="sr-Latn-CS" sz="2800" i="1"/>
              <a:t>n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n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r>
              <a:rPr lang="sr-Cyrl-CS" sz="2800"/>
              <a:t>са срединама узорака     и     , и са стандардним грешкама </a:t>
            </a:r>
            <a:r>
              <a:rPr lang="sr-Latn-CS" sz="2800" i="1"/>
              <a:t>SE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SE</a:t>
            </a:r>
            <a:r>
              <a:rPr lang="sr-Latn-CS" sz="2800" baseline="-25000"/>
              <a:t>2</a:t>
            </a:r>
            <a:r>
              <a:rPr lang="sr-Latn-CS" sz="2800"/>
              <a:t>, </a:t>
            </a:r>
            <a:r>
              <a:rPr lang="sr-Cyrl-CS" sz="2800"/>
              <a:t>стандардна грешка предвиђања разлике             је</a:t>
            </a:r>
          </a:p>
          <a:p>
            <a:pPr>
              <a:lnSpc>
                <a:spcPct val="95000"/>
              </a:lnSpc>
            </a:pPr>
            <a:endParaRPr lang="sr-Cyrl-CS" sz="2800"/>
          </a:p>
          <a:p>
            <a:pPr>
              <a:lnSpc>
                <a:spcPct val="95000"/>
              </a:lnSpc>
            </a:pPr>
            <a:endParaRPr lang="sr-Cyrl-CS" sz="2800"/>
          </a:p>
          <a:p>
            <a:pPr>
              <a:lnSpc>
                <a:spcPct val="95000"/>
              </a:lnSpc>
            </a:pPr>
            <a:r>
              <a:rPr lang="sr-Cyrl-CS" sz="2800"/>
              <a:t>А</a:t>
            </a:r>
            <a:r>
              <a:rPr lang="pl-PL" sz="2800"/>
              <a:t>ко су </a:t>
            </a:r>
            <a:r>
              <a:rPr lang="sr-Latn-CS" sz="2800" i="1"/>
              <a:t>n</a:t>
            </a:r>
            <a:r>
              <a:rPr lang="sr-Latn-CS" sz="2800" baseline="-25000"/>
              <a:t>1</a:t>
            </a:r>
            <a:r>
              <a:rPr lang="sr-Latn-CS" sz="2800"/>
              <a:t> </a:t>
            </a:r>
            <a:r>
              <a:rPr lang="sr-Cyrl-CS" sz="2800"/>
              <a:t>и </a:t>
            </a:r>
            <a:r>
              <a:rPr lang="sr-Latn-CS" sz="2800" i="1"/>
              <a:t>n</a:t>
            </a:r>
            <a:r>
              <a:rPr lang="sr-Latn-CS" sz="2800" baseline="-25000"/>
              <a:t>2</a:t>
            </a:r>
            <a:r>
              <a:rPr lang="sr-Latn-CS" sz="2800"/>
              <a:t> </a:t>
            </a:r>
            <a:r>
              <a:rPr lang="pl-PL" sz="2800"/>
              <a:t>велики</a:t>
            </a:r>
            <a:r>
              <a:rPr lang="sr-Latn-CS" sz="2800"/>
              <a:t>,</a:t>
            </a:r>
            <a:r>
              <a:rPr lang="sr-Cyrl-CS" sz="2800"/>
              <a:t>             </a:t>
            </a:r>
            <a:r>
              <a:rPr lang="pl-PL" sz="2800"/>
              <a:t> </a:t>
            </a:r>
            <a:r>
              <a:rPr lang="sr-Cyrl-CS" sz="2800"/>
              <a:t>ће </a:t>
            </a:r>
            <a:r>
              <a:rPr lang="pl-PL" sz="2800"/>
              <a:t>бити из </a:t>
            </a:r>
            <a:r>
              <a:rPr lang="sr-Cyrl-CS" sz="2800"/>
              <a:t>Н</a:t>
            </a:r>
            <a:r>
              <a:rPr lang="pl-PL" sz="2800"/>
              <a:t>ормалне расподеле са </a:t>
            </a:r>
            <a:r>
              <a:rPr lang="sr-Cyrl-CS" sz="2800"/>
              <a:t>средином            </a:t>
            </a:r>
          </a:p>
          <a:p>
            <a:pPr lvl="1">
              <a:lnSpc>
                <a:spcPct val="95000"/>
              </a:lnSpc>
            </a:pPr>
            <a:r>
              <a:rPr lang="pl-PL" sz="2400"/>
              <a:t>разлика популације</a:t>
            </a:r>
            <a:r>
              <a:rPr lang="sr-Latn-CS" sz="2400"/>
              <a:t> </a:t>
            </a:r>
            <a:r>
              <a:rPr lang="pl-PL" sz="2400"/>
              <a:t>и 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pl-PL" sz="2400"/>
              <a:t>њен</a:t>
            </a:r>
            <a:r>
              <a:rPr lang="sr-Cyrl-CS" sz="2400"/>
              <a:t>о </a:t>
            </a:r>
            <a:r>
              <a:rPr lang="pl-PL" sz="2400"/>
              <a:t>стандардн</a:t>
            </a:r>
            <a:r>
              <a:rPr lang="sr-Cyrl-CS" sz="2400"/>
              <a:t>о </a:t>
            </a:r>
            <a:r>
              <a:rPr lang="pl-PL" sz="2400"/>
              <a:t>одступање је добро предвиђено помоћу предвиђања стандардне грешке</a:t>
            </a:r>
            <a:r>
              <a:rPr lang="sr-Latn-CS" sz="2400"/>
              <a:t> </a:t>
            </a:r>
            <a:r>
              <a:rPr lang="sr-Cyrl-CS" sz="2400"/>
              <a:t> </a:t>
            </a:r>
            <a:endParaRPr lang="sr-Latn-CS" sz="2400"/>
          </a:p>
        </p:txBody>
      </p:sp>
      <p:sp>
        <p:nvSpPr>
          <p:cNvPr id="946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1" name="Object 5"/>
          <p:cNvGraphicFramePr>
            <a:graphicFrameLocks noChangeAspect="1"/>
          </p:cNvGraphicFramePr>
          <p:nvPr/>
        </p:nvGraphicFramePr>
        <p:xfrm>
          <a:off x="4124325" y="1801813"/>
          <a:ext cx="546100" cy="474662"/>
        </p:xfrm>
        <a:graphic>
          <a:graphicData uri="http://schemas.openxmlformats.org/presentationml/2006/ole">
            <p:oleObj spid="_x0000_s946181" name="Equation" r:id="rId4" imgW="215713" imgH="190335" progId="Equation.3">
              <p:embed/>
            </p:oleObj>
          </a:graphicData>
        </a:graphic>
      </p:graphicFrame>
      <p:sp>
        <p:nvSpPr>
          <p:cNvPr id="946182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3" name="Object 7"/>
          <p:cNvGraphicFramePr>
            <a:graphicFrameLocks noChangeAspect="1"/>
          </p:cNvGraphicFramePr>
          <p:nvPr/>
        </p:nvGraphicFramePr>
        <p:xfrm>
          <a:off x="4859338" y="1793875"/>
          <a:ext cx="455612" cy="479425"/>
        </p:xfrm>
        <a:graphic>
          <a:graphicData uri="http://schemas.openxmlformats.org/presentationml/2006/ole">
            <p:oleObj spid="_x0000_s946183" name="Equation" r:id="rId5" imgW="177646" imgH="190335" progId="Equation.3">
              <p:embed/>
            </p:oleObj>
          </a:graphicData>
        </a:graphic>
      </p:graphicFrame>
      <p:sp>
        <p:nvSpPr>
          <p:cNvPr id="946184" name="Rectangle 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5" name="Object 9"/>
          <p:cNvGraphicFramePr>
            <a:graphicFrameLocks noChangeAspect="1"/>
          </p:cNvGraphicFramePr>
          <p:nvPr/>
        </p:nvGraphicFramePr>
        <p:xfrm>
          <a:off x="1046163" y="3216275"/>
          <a:ext cx="2506662" cy="866775"/>
        </p:xfrm>
        <a:graphic>
          <a:graphicData uri="http://schemas.openxmlformats.org/presentationml/2006/ole">
            <p:oleObj spid="_x0000_s946185" name="Equation" r:id="rId6" imgW="774364" imgH="266584" progId="Equation.3">
              <p:embed/>
            </p:oleObj>
          </a:graphicData>
        </a:graphic>
      </p:graphicFrame>
      <p:sp>
        <p:nvSpPr>
          <p:cNvPr id="946186" name="Rectangle 10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7" name="Object 11"/>
          <p:cNvGraphicFramePr>
            <a:graphicFrameLocks noChangeAspect="1"/>
          </p:cNvGraphicFramePr>
          <p:nvPr/>
        </p:nvGraphicFramePr>
        <p:xfrm>
          <a:off x="4429125" y="2595563"/>
          <a:ext cx="1106488" cy="492125"/>
        </p:xfrm>
        <a:graphic>
          <a:graphicData uri="http://schemas.openxmlformats.org/presentationml/2006/ole">
            <p:oleObj spid="_x0000_s946187" name="Equation" r:id="rId7" imgW="431613" imgH="190417" progId="Equation.3">
              <p:embed/>
            </p:oleObj>
          </a:graphicData>
        </a:graphic>
      </p:graphicFrame>
      <p:sp>
        <p:nvSpPr>
          <p:cNvPr id="9461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89" name="Object 13"/>
          <p:cNvGraphicFramePr>
            <a:graphicFrameLocks noChangeAspect="1"/>
          </p:cNvGraphicFramePr>
          <p:nvPr/>
        </p:nvGraphicFramePr>
        <p:xfrm>
          <a:off x="4494213" y="3959225"/>
          <a:ext cx="1222375" cy="542925"/>
        </p:xfrm>
        <a:graphic>
          <a:graphicData uri="http://schemas.openxmlformats.org/presentationml/2006/ole">
            <p:oleObj spid="_x0000_s946189" name="Equation" r:id="rId8" imgW="431613" imgH="190417" progId="Equation.3">
              <p:embed/>
            </p:oleObj>
          </a:graphicData>
        </a:graphic>
      </p:graphicFrame>
      <p:sp>
        <p:nvSpPr>
          <p:cNvPr id="9461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46191" name="Object 15"/>
          <p:cNvGraphicFramePr>
            <a:graphicFrameLocks noChangeAspect="1"/>
          </p:cNvGraphicFramePr>
          <p:nvPr/>
        </p:nvGraphicFramePr>
        <p:xfrm>
          <a:off x="6691313" y="4491038"/>
          <a:ext cx="1006475" cy="503237"/>
        </p:xfrm>
        <a:graphic>
          <a:graphicData uri="http://schemas.openxmlformats.org/presentationml/2006/ole">
            <p:oleObj spid="_x0000_s946191" name="Equation" r:id="rId9" imgW="380835" imgH="19041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438E4-21A7-4230-A97B-969EECF5C870}" type="slidenum">
              <a:rPr lang="en-US"/>
              <a:pPr/>
              <a:t>24</a:t>
            </a:fld>
            <a:endParaRPr lang="en-US"/>
          </a:p>
        </p:txBody>
      </p:sp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231188" cy="4725988"/>
          </a:xfrm>
        </p:spPr>
        <p:txBody>
          <a:bodyPr/>
          <a:lstStyle/>
          <a:p>
            <a:r>
              <a:rPr lang="sr-Cyrl-CS" sz="2600"/>
              <a:t>И</a:t>
            </a:r>
            <a:r>
              <a:rPr lang="pl-PL" sz="2600"/>
              <a:t>нтервал поверења </a:t>
            </a:r>
            <a:r>
              <a:rPr lang="sr-Cyrl-CS" sz="2600"/>
              <a:t>за разлику </a:t>
            </a:r>
            <a:r>
              <a:rPr lang="pl-PL" sz="2600"/>
              <a:t>изме</a:t>
            </a:r>
            <a:r>
              <a:rPr lang="sr-Cyrl-CS" sz="2600"/>
              <a:t>ђ</a:t>
            </a:r>
            <a:r>
              <a:rPr lang="pl-PL" sz="2600"/>
              <a:t>у средина</a:t>
            </a:r>
            <a:endParaRPr lang="sr-Cyrl-CS" sz="2600"/>
          </a:p>
          <a:p>
            <a:endParaRPr lang="sr-Cyrl-CS" sz="2600"/>
          </a:p>
          <a:p>
            <a:pPr>
              <a:spcBef>
                <a:spcPct val="30000"/>
              </a:spcBef>
            </a:pPr>
            <a:r>
              <a:rPr lang="en-GB" sz="2600"/>
              <a:t>M</a:t>
            </a:r>
            <a:r>
              <a:rPr lang="sr-Cyrl-CS" sz="2600"/>
              <a:t>ожемо га користити да остваримо тест значајности нулте хипотезе, да је разлика између средина нула</a:t>
            </a:r>
          </a:p>
          <a:p>
            <a:r>
              <a:rPr lang="sr-Cyrl-CS" sz="2600"/>
              <a:t>Ако интервал поверења укључује нулу</a:t>
            </a:r>
          </a:p>
          <a:p>
            <a:pPr lvl="1"/>
            <a:r>
              <a:rPr lang="sr-Cyrl-CS" sz="2200"/>
              <a:t>вероватноћа добијања таквог крајњег податка ако је нулта хипотеза била тачна, већа је од 0.05 (тј. 1- 0.95)</a:t>
            </a:r>
          </a:p>
          <a:p>
            <a:r>
              <a:rPr lang="sr-Cyrl-CS" sz="2600"/>
              <a:t>Ако </a:t>
            </a:r>
            <a:r>
              <a:rPr lang="sr-Cyrl-CS" sz="2500"/>
              <a:t>интервал поверења </a:t>
            </a:r>
            <a:r>
              <a:rPr lang="sr-Cyrl-CS" sz="2600"/>
              <a:t>искључује нул</a:t>
            </a:r>
          </a:p>
          <a:p>
            <a:pPr lvl="1"/>
            <a:r>
              <a:rPr lang="sr-Cyrl-CS" sz="2200"/>
              <a:t>вероватноћа таквог крајњег податка под нултом хипотезом је мања од 0.05 и разлика је значајна</a:t>
            </a:r>
            <a:r>
              <a:rPr lang="sr-Latn-CS" sz="2200"/>
              <a:t>  </a:t>
            </a:r>
          </a:p>
        </p:txBody>
      </p:sp>
      <p:graphicFrame>
        <p:nvGraphicFramePr>
          <p:cNvPr id="94822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34938" y="1747838"/>
          <a:ext cx="8316912" cy="814387"/>
        </p:xfrm>
        <a:graphic>
          <a:graphicData uri="http://schemas.openxmlformats.org/presentationml/2006/ole">
            <p:oleObj spid="_x0000_s948228" name="Document" r:id="rId4" imgW="5753279" imgH="342706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743EB-A4FF-4988-8FA6-58AA20369922}" type="slidenum">
              <a:rPr lang="en-US"/>
              <a:pPr/>
              <a:t>25</a:t>
            </a:fld>
            <a:endParaRPr lang="en-US"/>
          </a:p>
        </p:txBody>
      </p:sp>
      <p:sp>
        <p:nvSpPr>
          <p:cNvPr id="95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Д</a:t>
            </a:r>
            <a:r>
              <a:rPr lang="pl-PL" sz="2800"/>
              <a:t>руги начин</a:t>
            </a:r>
            <a:r>
              <a:rPr lang="sr-Cyrl-CS" sz="2800"/>
              <a:t> је да приметимо да</a:t>
            </a:r>
            <a:r>
              <a:rPr lang="sr-Latn-CS" sz="2800"/>
              <a:t> 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pPr>
              <a:spcBef>
                <a:spcPct val="100000"/>
              </a:spcBef>
            </a:pPr>
            <a:r>
              <a:rPr lang="pl-PL" sz="2800"/>
              <a:t>из Стандардизоване Нормалне расподеле</a:t>
            </a:r>
            <a:r>
              <a:rPr lang="sr-Latn-CS" sz="2800"/>
              <a:t>, </a:t>
            </a:r>
            <a:r>
              <a:rPr lang="pl-PL" sz="2800"/>
              <a:t>тј</a:t>
            </a:r>
            <a:r>
              <a:rPr lang="sr-Latn-CS" sz="2800"/>
              <a:t>. </a:t>
            </a:r>
            <a:r>
              <a:rPr lang="sr-Cyrl-CS" sz="2800"/>
              <a:t>средине</a:t>
            </a:r>
            <a:r>
              <a:rPr lang="sr-Latn-CS" sz="2800"/>
              <a:t> 0 </a:t>
            </a:r>
            <a:r>
              <a:rPr lang="pl-PL" sz="2800"/>
              <a:t>и варијанс</a:t>
            </a:r>
            <a:r>
              <a:rPr lang="sr-Cyrl-CS" sz="2800"/>
              <a:t>е</a:t>
            </a:r>
            <a:r>
              <a:rPr lang="sr-Latn-CS" sz="2800"/>
              <a:t> 1</a:t>
            </a:r>
            <a:endParaRPr lang="sr-Cyrl-CS" sz="2800"/>
          </a:p>
          <a:p>
            <a:r>
              <a:rPr lang="en-GB" sz="2800"/>
              <a:t>По нултој хипотези да је µ</a:t>
            </a:r>
            <a:r>
              <a:rPr lang="en-GB" sz="2800" baseline="-25000"/>
              <a:t>1</a:t>
            </a:r>
            <a:r>
              <a:rPr lang="sr-Cyrl-CS" sz="2800"/>
              <a:t>-</a:t>
            </a:r>
            <a:r>
              <a:rPr lang="en-GB" sz="2800"/>
              <a:t>µ</a:t>
            </a:r>
            <a:r>
              <a:rPr lang="en-GB" sz="2800" baseline="-25000"/>
              <a:t>2</a:t>
            </a:r>
            <a:r>
              <a:rPr lang="sr-Cyrl-CS" sz="2800"/>
              <a:t>=</a:t>
            </a:r>
            <a:r>
              <a:rPr lang="en-GB" sz="2800"/>
              <a:t>0</a:t>
            </a:r>
            <a:r>
              <a:rPr lang="sr-Cyrl-CS" sz="2800"/>
              <a:t> </a:t>
            </a:r>
            <a:r>
              <a:rPr lang="en-GB" sz="2800"/>
              <a:t>или µ</a:t>
            </a:r>
            <a:r>
              <a:rPr lang="en-GB" sz="2800" baseline="-25000"/>
              <a:t>1</a:t>
            </a:r>
            <a:r>
              <a:rPr lang="en-GB" sz="2800"/>
              <a:t>= µ</a:t>
            </a:r>
            <a:r>
              <a:rPr lang="en-GB" sz="2800" baseline="-25000"/>
              <a:t>2</a:t>
            </a:r>
            <a:r>
              <a:rPr lang="en-GB" sz="2800"/>
              <a:t> -0</a:t>
            </a:r>
            <a:r>
              <a:rPr lang="sr-Cyrl-CS" sz="2800"/>
              <a:t>, </a:t>
            </a:r>
          </a:p>
          <a:p>
            <a:endParaRPr lang="sr-Cyrl-CS" sz="2800"/>
          </a:p>
          <a:p>
            <a:pPr>
              <a:buFontTx/>
              <a:buNone/>
            </a:pPr>
            <a:r>
              <a:rPr lang="sr-Cyrl-CS" sz="2800"/>
              <a:t>                               (</a:t>
            </a:r>
            <a:r>
              <a:rPr lang="sr-Cyrl-CS" sz="2800" b="1"/>
              <a:t>тест статистика</a:t>
            </a:r>
            <a:r>
              <a:rPr lang="sr-Cyrl-CS" sz="2800"/>
              <a:t>)</a:t>
            </a:r>
            <a:endParaRPr lang="sr-Latn-CS" sz="2800"/>
          </a:p>
        </p:txBody>
      </p:sp>
      <p:sp>
        <p:nvSpPr>
          <p:cNvPr id="950276" name="Rectangle 4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0277" name="Object 5"/>
          <p:cNvGraphicFramePr>
            <a:graphicFrameLocks noChangeAspect="1"/>
          </p:cNvGraphicFramePr>
          <p:nvPr/>
        </p:nvGraphicFramePr>
        <p:xfrm>
          <a:off x="1109663" y="2112963"/>
          <a:ext cx="3227387" cy="1171575"/>
        </p:xfrm>
        <a:graphic>
          <a:graphicData uri="http://schemas.openxmlformats.org/presentationml/2006/ole">
            <p:oleObj spid="_x0000_s950277" name="Equation" r:id="rId4" imgW="1282700" imgH="469900" progId="Equation.3">
              <p:embed/>
            </p:oleObj>
          </a:graphicData>
        </a:graphic>
      </p:graphicFrame>
      <p:sp>
        <p:nvSpPr>
          <p:cNvPr id="950278" name="Rectangle 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0279" name="Object 7"/>
          <p:cNvGraphicFramePr>
            <a:graphicFrameLocks noChangeAspect="1"/>
          </p:cNvGraphicFramePr>
          <p:nvPr/>
        </p:nvGraphicFramePr>
        <p:xfrm>
          <a:off x="1003300" y="5022850"/>
          <a:ext cx="2552700" cy="1203325"/>
        </p:xfrm>
        <a:graphic>
          <a:graphicData uri="http://schemas.openxmlformats.org/presentationml/2006/ole">
            <p:oleObj spid="_x0000_s950279" name="Equation" r:id="rId5" imgW="990170" imgH="469696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FA07F-601B-42F1-B380-C7B6BBFFEA97}" type="slidenum">
              <a:rPr lang="en-US"/>
              <a:pPr/>
              <a:t>26</a:t>
            </a:fld>
            <a:endParaRPr 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92 деце је било пријављено да кашље током дана или ноћи, и </a:t>
            </a:r>
            <a:endParaRPr lang="sr-Latn-CS" sz="3000"/>
          </a:p>
          <a:p>
            <a:pPr lvl="1"/>
            <a:r>
              <a:rPr lang="sr-Cyrl-CS" sz="2600"/>
              <a:t>њихова средина </a:t>
            </a:r>
            <a:r>
              <a:rPr lang="sr-Latn-CS" sz="2600"/>
              <a:t>PEFR</a:t>
            </a:r>
            <a:r>
              <a:rPr lang="sr-Cyrl-CS" sz="2600"/>
              <a:t> (</a:t>
            </a:r>
            <a:r>
              <a:rPr lang="sr-Cyrl-CS" sz="2600" i="1"/>
              <a:t>Peak Expiratory Flow Rate</a:t>
            </a:r>
            <a:r>
              <a:rPr lang="sr-Cyrl-CS" sz="2600"/>
              <a:t>) је била 294.8 </a:t>
            </a:r>
            <a:r>
              <a:rPr lang="sr-Latn-CS" sz="2600"/>
              <a:t>литара/мин</a:t>
            </a:r>
          </a:p>
          <a:p>
            <a:pPr lvl="1"/>
            <a:r>
              <a:rPr lang="sr-Cyrl-CS" sz="2600"/>
              <a:t>са стандардним одступањем 57.1 </a:t>
            </a:r>
            <a:r>
              <a:rPr lang="sr-Latn-CS" sz="2600"/>
              <a:t>литара/мин</a:t>
            </a:r>
          </a:p>
          <a:p>
            <a:r>
              <a:rPr lang="sr-Latn-CS" sz="3000"/>
              <a:t>1</a:t>
            </a:r>
            <a:r>
              <a:rPr lang="sr-Cyrl-CS" sz="3000"/>
              <a:t>643 деце је било пријављено да нема симптоме, и </a:t>
            </a:r>
            <a:endParaRPr lang="sr-Latn-CS" sz="3000"/>
          </a:p>
          <a:p>
            <a:pPr lvl="1"/>
            <a:r>
              <a:rPr lang="sr-Cyrl-CS" sz="2600"/>
              <a:t>њихова средина </a:t>
            </a:r>
            <a:r>
              <a:rPr lang="sr-Latn-CS" sz="2600"/>
              <a:t>PEFR</a:t>
            </a:r>
            <a:r>
              <a:rPr lang="sr-Cyrl-CS" sz="2600"/>
              <a:t> је била 313.6 </a:t>
            </a:r>
            <a:r>
              <a:rPr lang="sr-Latn-CS" sz="2600"/>
              <a:t>литара/мин</a:t>
            </a:r>
          </a:p>
          <a:p>
            <a:pPr lvl="1"/>
            <a:r>
              <a:rPr lang="sr-Cyrl-CS" sz="2600"/>
              <a:t>са стандардним одступањем 55.2 </a:t>
            </a:r>
            <a:r>
              <a:rPr lang="sr-Latn-CS" sz="2600"/>
              <a:t>литара/мин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842A-0836-4D28-81DF-B49AFDA2EE9D}" type="slidenum">
              <a:rPr lang="en-US"/>
              <a:pPr/>
              <a:t>27</a:t>
            </a:fld>
            <a:endParaRPr 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z="2800"/>
          </a:p>
          <a:p>
            <a:endParaRPr lang="sr-Latn-CS" sz="2800"/>
          </a:p>
          <a:p>
            <a:r>
              <a:rPr lang="sr-Cyrl-CS" sz="2800"/>
              <a:t>Разлика између ове две групе је</a:t>
            </a:r>
            <a:endParaRPr lang="sr-Latn-CS" sz="2800"/>
          </a:p>
          <a:p>
            <a:endParaRPr lang="sr-Latn-CS" sz="2800"/>
          </a:p>
          <a:p>
            <a:r>
              <a:rPr lang="sr-Cyrl-CS" sz="2800"/>
              <a:t>Стандардна грешка разлике је</a:t>
            </a:r>
            <a:endParaRPr lang="sr-Latn-CS" sz="2800"/>
          </a:p>
          <a:p>
            <a:endParaRPr lang="sr-Latn-CS" sz="2800"/>
          </a:p>
          <a:p>
            <a:endParaRPr lang="sr-Latn-CS" sz="2800"/>
          </a:p>
          <a:p>
            <a:r>
              <a:rPr lang="sr-Cyrl-CS" sz="2800"/>
              <a:t>Тест статистика </a:t>
            </a:r>
            <a:r>
              <a:rPr lang="en-GB" sz="2800"/>
              <a:t>је </a:t>
            </a:r>
            <a:endParaRPr lang="sr-Latn-CS" sz="2800"/>
          </a:p>
        </p:txBody>
      </p:sp>
      <p:sp>
        <p:nvSpPr>
          <p:cNvPr id="954372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3" name="Object 5"/>
          <p:cNvGraphicFramePr>
            <a:graphicFrameLocks noChangeAspect="1"/>
          </p:cNvGraphicFramePr>
          <p:nvPr/>
        </p:nvGraphicFramePr>
        <p:xfrm>
          <a:off x="822325" y="1565275"/>
          <a:ext cx="3830638" cy="1044575"/>
        </p:xfrm>
        <a:graphic>
          <a:graphicData uri="http://schemas.openxmlformats.org/presentationml/2006/ole">
            <p:oleObj spid="_x0000_s954373" name="Equation" r:id="rId4" imgW="1676400" imgH="457200" progId="Equation.3">
              <p:embed/>
            </p:oleObj>
          </a:graphicData>
        </a:graphic>
      </p:graphicFrame>
      <p:sp>
        <p:nvSpPr>
          <p:cNvPr id="954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5" name="Object 7"/>
          <p:cNvGraphicFramePr>
            <a:graphicFrameLocks noChangeAspect="1"/>
          </p:cNvGraphicFramePr>
          <p:nvPr/>
        </p:nvGraphicFramePr>
        <p:xfrm>
          <a:off x="5049838" y="1577975"/>
          <a:ext cx="3598862" cy="954088"/>
        </p:xfrm>
        <a:graphic>
          <a:graphicData uri="http://schemas.openxmlformats.org/presentationml/2006/ole">
            <p:oleObj spid="_x0000_s954375" name="Equation" r:id="rId5" imgW="1727200" imgH="457200" progId="Equation.3">
              <p:embed/>
            </p:oleObj>
          </a:graphicData>
        </a:graphic>
      </p:graphicFrame>
      <p:sp>
        <p:nvSpPr>
          <p:cNvPr id="95437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7" name="Object 9"/>
          <p:cNvGraphicFramePr>
            <a:graphicFrameLocks noChangeAspect="1"/>
          </p:cNvGraphicFramePr>
          <p:nvPr/>
        </p:nvGraphicFramePr>
        <p:xfrm>
          <a:off x="981075" y="3065463"/>
          <a:ext cx="4603750" cy="496887"/>
        </p:xfrm>
        <a:graphic>
          <a:graphicData uri="http://schemas.openxmlformats.org/presentationml/2006/ole">
            <p:oleObj spid="_x0000_s954377" name="Equation" r:id="rId6" imgW="1765300" imgH="190500" progId="Equation.3">
              <p:embed/>
            </p:oleObj>
          </a:graphicData>
        </a:graphic>
      </p:graphicFrame>
      <p:sp>
        <p:nvSpPr>
          <p:cNvPr id="954378" name="Rectangle 10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79" name="Object 11"/>
          <p:cNvGraphicFramePr>
            <a:graphicFrameLocks noChangeAspect="1"/>
          </p:cNvGraphicFramePr>
          <p:nvPr/>
        </p:nvGraphicFramePr>
        <p:xfrm>
          <a:off x="1044575" y="4154488"/>
          <a:ext cx="6111875" cy="1004887"/>
        </p:xfrm>
        <a:graphic>
          <a:graphicData uri="http://schemas.openxmlformats.org/presentationml/2006/ole">
            <p:oleObj spid="_x0000_s954379" name="Equation" r:id="rId7" imgW="2781300" imgH="457200" progId="Equation.3">
              <p:embed/>
            </p:oleObj>
          </a:graphicData>
        </a:graphic>
      </p:graphicFrame>
      <p:sp>
        <p:nvSpPr>
          <p:cNvPr id="954380" name="Rectangle 12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54381" name="Object 13"/>
          <p:cNvGraphicFramePr>
            <a:graphicFrameLocks noChangeAspect="1"/>
          </p:cNvGraphicFramePr>
          <p:nvPr/>
        </p:nvGraphicFramePr>
        <p:xfrm>
          <a:off x="1058863" y="5567363"/>
          <a:ext cx="3462337" cy="928687"/>
        </p:xfrm>
        <a:graphic>
          <a:graphicData uri="http://schemas.openxmlformats.org/presentationml/2006/ole">
            <p:oleObj spid="_x0000_s954381" name="Equation" r:id="rId8" imgW="1562100" imgH="4191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5498D-B482-4261-B912-23F500F75788}" type="slidenum">
              <a:rPr lang="en-US"/>
              <a:pPr/>
              <a:t>28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graphicFrame>
        <p:nvGraphicFramePr>
          <p:cNvPr id="956419" name="Object 3"/>
          <p:cNvGraphicFramePr>
            <a:graphicFrameLocks noChangeAspect="1"/>
          </p:cNvGraphicFramePr>
          <p:nvPr>
            <p:ph idx="1"/>
          </p:nvPr>
        </p:nvGraphicFramePr>
        <p:xfrm>
          <a:off x="1281113" y="1363663"/>
          <a:ext cx="6305550" cy="5056187"/>
        </p:xfrm>
        <a:graphic>
          <a:graphicData uri="http://schemas.openxmlformats.org/presentationml/2006/ole">
            <p:oleObj spid="_x0000_s956419" name="Document" r:id="rId4" imgW="6500533" imgH="5212581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7192-8B39-4CD3-8BB2-07BD6D066607}" type="slidenum">
              <a:rPr lang="en-US"/>
              <a:pPr/>
              <a:t>29</a:t>
            </a:fld>
            <a:endParaRPr lang="en-US"/>
          </a:p>
        </p:txBody>
      </p:sp>
      <p:sp>
        <p:nvSpPr>
          <p:cNvPr id="95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Под нултом хипотезом ово је запажање из Стандардизоване Нормалне расподеле</a:t>
            </a:r>
          </a:p>
          <a:p>
            <a:pPr lvl="1"/>
            <a:r>
              <a:rPr lang="sr-Latn-CS" i="1"/>
              <a:t>P</a:t>
            </a:r>
            <a:r>
              <a:rPr lang="en-US"/>
              <a:t>&lt;0.01</a:t>
            </a:r>
            <a:r>
              <a:rPr lang="sr-Cyrl-CS"/>
              <a:t> </a:t>
            </a:r>
            <a:endParaRPr lang="en-US"/>
          </a:p>
          <a:p>
            <a:r>
              <a:rPr lang="pl-PL"/>
              <a:t>A</a:t>
            </a:r>
            <a:r>
              <a:rPr lang="sr-Cyrl-CS"/>
              <a:t>ко је нулта хипотеза тачна, подаци које смо добили не би били могући  </a:t>
            </a:r>
          </a:p>
          <a:p>
            <a:r>
              <a:rPr lang="sr-Cyrl-CS"/>
              <a:t>Деца која кашљу током дана или ноћи</a:t>
            </a:r>
          </a:p>
          <a:p>
            <a:pPr lvl="1"/>
            <a:r>
              <a:rPr lang="sr-Cyrl-CS"/>
              <a:t>имају нижи </a:t>
            </a:r>
            <a:r>
              <a:rPr lang="sr-Latn-CS"/>
              <a:t>PEFR</a:t>
            </a:r>
            <a:r>
              <a:rPr lang="sr-Cyrl-CS"/>
              <a:t> него остала деца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93C27-BA9C-42CD-B3AE-78882CFCB7E4}" type="slidenum">
              <a:rPr lang="en-US"/>
              <a:pPr/>
              <a:t>3</a:t>
            </a:fld>
            <a:endParaRPr lang="en-US"/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800"/>
              <a:t>И</a:t>
            </a:r>
            <a:r>
              <a:rPr lang="sr-Latn-CS" sz="2800"/>
              <a:t>спитивање пронеталола </a:t>
            </a:r>
            <a:r>
              <a:rPr lang="sr-Cyrl-CS" sz="2800"/>
              <a:t>(</a:t>
            </a:r>
            <a:r>
              <a:rPr lang="sr-Latn-CS" sz="2800" i="1"/>
              <a:t>pronethalol</a:t>
            </a:r>
            <a:r>
              <a:rPr lang="sr-Cyrl-CS" sz="2800"/>
              <a:t>) </a:t>
            </a:r>
            <a:r>
              <a:rPr lang="sr-Latn-CS" sz="2800"/>
              <a:t>за превенцију ангине пекторис </a:t>
            </a:r>
            <a:r>
              <a:rPr lang="sr-Cyrl-CS" sz="2800"/>
              <a:t>(</a:t>
            </a:r>
            <a:r>
              <a:rPr lang="sr-Latn-CS" sz="2800" i="1"/>
              <a:t>angina pectoris</a:t>
            </a:r>
            <a:r>
              <a:rPr lang="sr-Cyrl-CS" sz="2800"/>
              <a:t>)</a:t>
            </a:r>
            <a:r>
              <a:rPr lang="sr-Latn-CS" sz="2800"/>
              <a:t> </a:t>
            </a:r>
          </a:p>
        </p:txBody>
      </p:sp>
      <p:graphicFrame>
        <p:nvGraphicFramePr>
          <p:cNvPr id="905219" name="Object 3"/>
          <p:cNvGraphicFramePr>
            <a:graphicFrameLocks noChangeAspect="1"/>
          </p:cNvGraphicFramePr>
          <p:nvPr>
            <p:ph idx="1"/>
          </p:nvPr>
        </p:nvGraphicFramePr>
        <p:xfrm>
          <a:off x="2216150" y="1374775"/>
          <a:ext cx="4862513" cy="4987925"/>
        </p:xfrm>
        <a:graphic>
          <a:graphicData uri="http://schemas.openxmlformats.org/presentationml/2006/ole">
            <p:oleObj spid="_x0000_s905219" name="Document" r:id="rId4" imgW="6077641" imgH="641781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3408D-1B1E-43BF-B57E-9FFE6FCAA941}" type="slidenum">
              <a:rPr lang="en-US"/>
              <a:pPr/>
              <a:t>30</a:t>
            </a:fld>
            <a:endParaRPr lang="en-US"/>
          </a:p>
        </p:txBody>
      </p:sp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27 деце било пријављено како искашљавају слуз током дана или ноћи</a:t>
            </a:r>
          </a:p>
          <a:p>
            <a:pPr lvl="1"/>
            <a:r>
              <a:rPr lang="sr-Cyrl-CS" sz="2000"/>
              <a:t>имали су средину </a:t>
            </a:r>
            <a:r>
              <a:rPr lang="sr-Latn-CS" sz="2000"/>
              <a:t>PEFR</a:t>
            </a:r>
            <a:r>
              <a:rPr lang="sr-Cyrl-CS" sz="2000"/>
              <a:t> од 298.0 </a:t>
            </a:r>
            <a:r>
              <a:rPr lang="pl-PL" sz="2000"/>
              <a:t>литара/мин</a:t>
            </a:r>
            <a:r>
              <a:rPr lang="sr-Cyrl-CS" sz="2000"/>
              <a:t> и </a:t>
            </a:r>
          </a:p>
          <a:p>
            <a:pPr lvl="1"/>
            <a:r>
              <a:rPr lang="sr-Cyrl-CS" sz="2000"/>
              <a:t>стандардно одступање од 53.9 </a:t>
            </a:r>
            <a:r>
              <a:rPr lang="pl-PL" sz="2000"/>
              <a:t>литара/мин</a:t>
            </a:r>
            <a:r>
              <a:rPr lang="sr-Cyrl-CS" sz="2000"/>
              <a:t>, и </a:t>
            </a:r>
          </a:p>
          <a:p>
            <a:pPr lvl="1"/>
            <a:r>
              <a:rPr lang="sr-Cyrl-CS" sz="2000"/>
              <a:t>тако стандардну грешку за средину од 10.4 </a:t>
            </a:r>
            <a:r>
              <a:rPr lang="pl-PL" sz="2000"/>
              <a:t>литара/мин</a:t>
            </a:r>
            <a:r>
              <a:rPr lang="sr-Cyrl-CS" sz="2000"/>
              <a:t> </a:t>
            </a:r>
          </a:p>
          <a:p>
            <a:pPr lvl="1"/>
            <a:r>
              <a:rPr lang="sr-Cyrl-CS" sz="2000"/>
              <a:t>ово је веће од стандардне грешке за средину за ону децу са кашљем, зато што је величина узорка мања</a:t>
            </a:r>
          </a:p>
          <a:p>
            <a:r>
              <a:rPr lang="sr-Cyrl-CS" sz="2400"/>
              <a:t>1708 деце која нису пријављена да имају овај симптом</a:t>
            </a:r>
          </a:p>
          <a:p>
            <a:pPr lvl="1"/>
            <a:r>
              <a:rPr lang="sr-Cyrl-CS" sz="2000"/>
              <a:t>имају средину 312.6 </a:t>
            </a:r>
            <a:r>
              <a:rPr lang="pl-PL" sz="2000"/>
              <a:t>литара/мин</a:t>
            </a:r>
            <a:r>
              <a:rPr lang="sr-Cyrl-CS" sz="2000"/>
              <a:t> и </a:t>
            </a:r>
          </a:p>
          <a:p>
            <a:pPr lvl="1"/>
            <a:r>
              <a:rPr lang="sr-Cyrl-CS" sz="2000"/>
              <a:t>стандардно одступање 55.4 </a:t>
            </a:r>
            <a:r>
              <a:rPr lang="pl-PL" sz="2000"/>
              <a:t>литара/мин</a:t>
            </a:r>
            <a:r>
              <a:rPr lang="sr-Cyrl-CS" sz="2000"/>
              <a:t>, </a:t>
            </a:r>
          </a:p>
          <a:p>
            <a:pPr lvl="1"/>
            <a:r>
              <a:rPr lang="sr-Cyrl-CS" sz="2000"/>
              <a:t>што даје стандардну грешку 1.3 </a:t>
            </a:r>
            <a:r>
              <a:rPr lang="pl-PL" sz="2000"/>
              <a:t>литара/мин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9B552-548C-4932-8868-5EAA7243B3A3}" type="slidenum">
              <a:rPr lang="en-US"/>
              <a:pPr/>
              <a:t>31</a:t>
            </a:fld>
            <a:endParaRPr lang="en-US"/>
          </a:p>
        </p:txBody>
      </p:sp>
      <p:sp>
        <p:nvSpPr>
          <p:cNvPr id="96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86725" cy="4725988"/>
          </a:xfrm>
        </p:spPr>
        <p:txBody>
          <a:bodyPr/>
          <a:lstStyle/>
          <a:p>
            <a:r>
              <a:rPr lang="sr-Cyrl-CS" sz="2200"/>
              <a:t>Разлика између средина је -14.6, са стандардном грешком добијеном из</a:t>
            </a:r>
          </a:p>
          <a:p>
            <a:endParaRPr lang="sr-Cyrl-CS" sz="2200"/>
          </a:p>
          <a:p>
            <a:endParaRPr lang="sr-Cyrl-CS" sz="2200"/>
          </a:p>
          <a:p>
            <a:r>
              <a:rPr lang="sr-Cyrl-CS" sz="2200"/>
              <a:t>Тест статистика је </a:t>
            </a:r>
          </a:p>
          <a:p>
            <a:endParaRPr lang="sr-Cyrl-CS" sz="2200"/>
          </a:p>
          <a:p>
            <a:endParaRPr lang="sr-Cyrl-CS" sz="2200"/>
          </a:p>
          <a:p>
            <a:r>
              <a:rPr lang="sr-Cyrl-CS" sz="2200"/>
              <a:t>Ово има вероватноћу од око 0.16, и подаци су конзистентни са нултом хипотезом</a:t>
            </a:r>
          </a:p>
          <a:p>
            <a:r>
              <a:rPr lang="sr-Cyrl-CS" sz="2200"/>
              <a:t>95% интервал поверења за разлику је </a:t>
            </a:r>
          </a:p>
          <a:p>
            <a:endParaRPr lang="sr-Latn-CS" sz="2200"/>
          </a:p>
        </p:txBody>
      </p:sp>
      <p:sp>
        <p:nvSpPr>
          <p:cNvPr id="962564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565" name="Object 5"/>
          <p:cNvGraphicFramePr>
            <a:graphicFrameLocks noChangeAspect="1"/>
          </p:cNvGraphicFramePr>
          <p:nvPr/>
        </p:nvGraphicFramePr>
        <p:xfrm>
          <a:off x="1096963" y="2317750"/>
          <a:ext cx="3073400" cy="604838"/>
        </p:xfrm>
        <a:graphic>
          <a:graphicData uri="http://schemas.openxmlformats.org/presentationml/2006/ole">
            <p:oleObj spid="_x0000_s962565" name="Equation" r:id="rId4" imgW="1206500" imgH="241300" progId="Equation.3">
              <p:embed/>
            </p:oleObj>
          </a:graphicData>
        </a:graphic>
      </p:graphicFrame>
      <p:sp>
        <p:nvSpPr>
          <p:cNvPr id="962566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62567" name="Object 7"/>
          <p:cNvGraphicFramePr>
            <a:graphicFrameLocks noChangeAspect="1"/>
          </p:cNvGraphicFramePr>
          <p:nvPr/>
        </p:nvGraphicFramePr>
        <p:xfrm>
          <a:off x="1176338" y="3514725"/>
          <a:ext cx="1703387" cy="757238"/>
        </p:xfrm>
        <a:graphic>
          <a:graphicData uri="http://schemas.openxmlformats.org/presentationml/2006/ole">
            <p:oleObj spid="_x0000_s962567" name="Equation" r:id="rId5" imgW="774364" imgH="342751" progId="Equation.3">
              <p:embed/>
            </p:oleObj>
          </a:graphicData>
        </a:graphic>
      </p:graphicFrame>
      <p:graphicFrame>
        <p:nvGraphicFramePr>
          <p:cNvPr id="962568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106363" y="5443538"/>
          <a:ext cx="9024937" cy="639762"/>
        </p:xfrm>
        <a:graphic>
          <a:graphicData uri="http://schemas.openxmlformats.org/presentationml/2006/ole">
            <p:oleObj spid="_x0000_s962568" name="Document" r:id="rId6" imgW="5753279" imgH="24083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CBF3-6A2A-48D5-8958-E74D6194786F}" type="slidenum">
              <a:rPr lang="en-US"/>
              <a:pPr/>
              <a:t>32</a:t>
            </a:fld>
            <a:endParaRPr lang="en-US"/>
          </a:p>
        </p:txBody>
      </p:sp>
      <p:sp>
        <p:nvSpPr>
          <p:cNvPr id="96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Упоређивање средина великих узорака</a:t>
            </a:r>
            <a:endParaRPr lang="sr-Latn-CS" sz="3600"/>
          </a:p>
        </p:txBody>
      </p:sp>
      <p:graphicFrame>
        <p:nvGraphicFramePr>
          <p:cNvPr id="964611" name="Object 3"/>
          <p:cNvGraphicFramePr>
            <a:graphicFrameLocks noChangeAspect="1"/>
          </p:cNvGraphicFramePr>
          <p:nvPr>
            <p:ph idx="1"/>
          </p:nvPr>
        </p:nvGraphicFramePr>
        <p:xfrm>
          <a:off x="1308100" y="1363663"/>
          <a:ext cx="6251575" cy="5056187"/>
        </p:xfrm>
        <a:graphic>
          <a:graphicData uri="http://schemas.openxmlformats.org/presentationml/2006/ole">
            <p:oleObj spid="_x0000_s964611" name="Document" r:id="rId4" imgW="6481474" imgH="524173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2A16E-1957-4ABC-9D31-8FBDA3C2B72C}" type="slidenum">
              <a:rPr lang="en-US"/>
              <a:pPr/>
              <a:t>4</a:t>
            </a:fld>
            <a:endParaRPr lang="en-US"/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Тестирање хипотезе</a:t>
            </a:r>
            <a:endParaRPr lang="sr-Latn-CS"/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sr-Cyrl-CS" sz="2600"/>
              <a:t>Пр</a:t>
            </a:r>
            <a:r>
              <a:rPr lang="sr-Latn-CS" sz="2600"/>
              <a:t>етпостављамо да у популацији не постоји разлика између два лечења</a:t>
            </a:r>
            <a:endParaRPr lang="sr-Cyrl-CS" sz="2600"/>
          </a:p>
          <a:p>
            <a:pPr>
              <a:lnSpc>
                <a:spcPct val="95000"/>
              </a:lnSpc>
            </a:pPr>
            <a:r>
              <a:rPr lang="sr-Latn-CS" sz="2600"/>
              <a:t>Хипотеза ''не-разлике'' или ''не-ефекта'' у популацији назива се </a:t>
            </a:r>
            <a:r>
              <a:rPr lang="sr-Latn-CS" sz="2600" b="1"/>
              <a:t>нулта хипотеза</a:t>
            </a:r>
            <a:r>
              <a:rPr lang="sr-Cyrl-CS" sz="2600"/>
              <a:t> (</a:t>
            </a:r>
            <a:r>
              <a:rPr lang="sr-Latn-CS" sz="2600" b="1"/>
              <a:t>null hypothesis</a:t>
            </a:r>
            <a:r>
              <a:rPr lang="sr-Cyrl-CS" sz="2600"/>
              <a:t>)</a:t>
            </a:r>
          </a:p>
          <a:p>
            <a:pPr>
              <a:lnSpc>
                <a:spcPct val="95000"/>
              </a:lnSpc>
            </a:pPr>
            <a:r>
              <a:rPr lang="sr-Cyrl-CS" sz="2600" b="1" i="1"/>
              <a:t>Ал</a:t>
            </a:r>
            <a:r>
              <a:rPr lang="sr-Latn-CS" sz="2600" b="1" i="1"/>
              <a:t>тернативна хипотеза</a:t>
            </a:r>
            <a:r>
              <a:rPr lang="sr-Latn-CS" sz="2600"/>
              <a:t> </a:t>
            </a:r>
            <a:r>
              <a:rPr lang="sr-Cyrl-CS" sz="2600"/>
              <a:t>је </a:t>
            </a:r>
            <a:r>
              <a:rPr lang="sr-Latn-CS" sz="2600"/>
              <a:t>да постоји разлика између лечења у једном или другом правцу</a:t>
            </a:r>
            <a:endParaRPr lang="sr-Cyrl-CS" sz="2600"/>
          </a:p>
          <a:p>
            <a:pPr lvl="1">
              <a:lnSpc>
                <a:spcPct val="95000"/>
              </a:lnSpc>
            </a:pPr>
            <a:r>
              <a:rPr lang="sr-Cyrl-CS" sz="2200"/>
              <a:t>а</a:t>
            </a:r>
            <a:r>
              <a:rPr lang="sr-Latn-CS" sz="2200"/>
              <a:t>ко је вероватноћа велика, подаци се подударају са нултом хипотезом</a:t>
            </a:r>
            <a:endParaRPr lang="sr-Cyrl-CS" sz="2200"/>
          </a:p>
          <a:p>
            <a:pPr lvl="1">
              <a:lnSpc>
                <a:spcPct val="95000"/>
              </a:lnSpc>
            </a:pPr>
            <a:r>
              <a:rPr lang="sr-Latn-CS" sz="2200"/>
              <a:t>ако је мала, мала је вероватноћа да ће подаци расти, ако је нулта хипотеза тачна и и докази су у корист алтернативне хипотезе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B0DEC-5BEC-4DBB-ABEB-B0935F04A3F3}" type="slidenum">
              <a:rPr lang="en-US"/>
              <a:pPr/>
              <a:t>5</a:t>
            </a:fld>
            <a:endParaRPr lang="en-US"/>
          </a:p>
        </p:txBody>
      </p:sp>
      <p:sp>
        <p:nvSpPr>
          <p:cNvPr id="90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graphicFrame>
        <p:nvGraphicFramePr>
          <p:cNvPr id="909315" name="Object 3"/>
          <p:cNvGraphicFramePr>
            <a:graphicFrameLocks noChangeAspect="1"/>
          </p:cNvGraphicFramePr>
          <p:nvPr>
            <p:ph idx="1"/>
          </p:nvPr>
        </p:nvGraphicFramePr>
        <p:xfrm>
          <a:off x="2216150" y="1374775"/>
          <a:ext cx="4862513" cy="4987925"/>
        </p:xfrm>
        <a:graphic>
          <a:graphicData uri="http://schemas.openxmlformats.org/presentationml/2006/ole">
            <p:oleObj spid="_x0000_s909315" name="Document" r:id="rId4" imgW="6077641" imgH="6417810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1527D-5EFD-44F2-930D-9D0D23F4494A}" type="slidenum">
              <a:rPr lang="en-US"/>
              <a:pPr/>
              <a:t>6</a:t>
            </a:fld>
            <a:endParaRPr lang="en-US"/>
          </a:p>
        </p:txBody>
      </p:sp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 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Latn-CS" sz="2800"/>
              <a:t>Вероватноћа да промена буде негативна била би једнака вероватноћи да </a:t>
            </a:r>
            <a:r>
              <a:rPr lang="sr-Cyrl-CS" sz="2800"/>
              <a:t>промена </a:t>
            </a:r>
            <a:r>
              <a:rPr lang="sr-Latn-CS" sz="2800"/>
              <a:t>буде позитивна,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/>
              <a:t>обе вероватноће </a:t>
            </a:r>
            <a:r>
              <a:rPr lang="sr-Cyrl-CS" sz="2400"/>
              <a:t>би </a:t>
            </a:r>
            <a:r>
              <a:rPr lang="sr-Latn-CS" sz="2400"/>
              <a:t>имале вредност 0</a:t>
            </a:r>
            <a:r>
              <a:rPr lang="sr-Cyrl-CS" sz="2400"/>
              <a:t>.</a:t>
            </a:r>
            <a:r>
              <a:rPr lang="sr-Latn-CS" sz="2400"/>
              <a:t>5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800"/>
              <a:t>Б</a:t>
            </a:r>
            <a:r>
              <a:rPr lang="sr-Latn-CS" sz="2800"/>
              <a:t>рој негативних промена </a:t>
            </a:r>
            <a:r>
              <a:rPr lang="sr-Cyrl-CS" sz="2800"/>
              <a:t>би </a:t>
            </a:r>
            <a:r>
              <a:rPr lang="sr-Latn-CS" sz="2800"/>
              <a:t>био видљив из </a:t>
            </a:r>
            <a:r>
              <a:rPr lang="sr-Cyrl-CS" sz="2800"/>
              <a:t>Б</a:t>
            </a:r>
            <a:r>
              <a:rPr lang="sr-Latn-CS" sz="2800"/>
              <a:t>иномне расподеле, где је </a:t>
            </a:r>
            <a:r>
              <a:rPr lang="sr-Latn-CS" sz="2800" i="1"/>
              <a:t>n</a:t>
            </a:r>
            <a:r>
              <a:rPr lang="sr-Latn-CS" sz="2800"/>
              <a:t> =12 и </a:t>
            </a:r>
            <a:r>
              <a:rPr lang="sr-Latn-CS" sz="2800" i="1"/>
              <a:t>p</a:t>
            </a:r>
            <a:r>
              <a:rPr lang="sr-Latn-CS" sz="2800"/>
              <a:t> =</a:t>
            </a:r>
            <a:r>
              <a:rPr lang="sr-Cyrl-CS" sz="2800"/>
              <a:t> </a:t>
            </a:r>
            <a:r>
              <a:rPr lang="sr-Latn-CS" sz="2800"/>
              <a:t>0</a:t>
            </a:r>
            <a:r>
              <a:rPr lang="sr-Cyrl-CS" sz="2800"/>
              <a:t>.</a:t>
            </a:r>
            <a:r>
              <a:rPr lang="sr-Latn-CS" sz="2800"/>
              <a:t>5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n</a:t>
            </a:r>
            <a:r>
              <a:rPr lang="sr-Latn-CS" sz="2400"/>
              <a:t> је број испитаника код којих има разлике, на један или други начин</a:t>
            </a:r>
          </a:p>
          <a:p>
            <a:pPr>
              <a:lnSpc>
                <a:spcPct val="90000"/>
              </a:lnSpc>
            </a:pPr>
            <a:r>
              <a:rPr lang="sr-Latn-CS" sz="2800"/>
              <a:t>Очекивани број негативних вредности био би </a:t>
            </a:r>
            <a:r>
              <a:rPr lang="sr-Latn-CS" sz="2800" i="1"/>
              <a:t>np</a:t>
            </a:r>
            <a:r>
              <a:rPr lang="sr-Latn-CS" sz="2800"/>
              <a:t> =</a:t>
            </a:r>
            <a:r>
              <a:rPr lang="sr-Cyrl-CS" sz="2800"/>
              <a:t> </a:t>
            </a:r>
            <a:r>
              <a:rPr lang="sr-Latn-CS" sz="2800"/>
              <a:t>6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Latn-CS" sz="2800"/>
              <a:t>Број негативних разлика је 1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A32-CA99-4AF7-A2F6-CA4843572AC2}" type="slidenum">
              <a:rPr lang="en-US"/>
              <a:pPr/>
              <a:t>7</a:t>
            </a:fld>
            <a:endParaRPr lang="en-US"/>
          </a:p>
        </p:txBody>
      </p:sp>
      <p:sp>
        <p:nvSpPr>
          <p:cNvPr id="91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800"/>
              <a:t>Вероватноћа добијања једне негативне промене је</a:t>
            </a:r>
            <a:endParaRPr lang="sr-Cyrl-CS" sz="2800"/>
          </a:p>
          <a:p>
            <a:endParaRPr lang="sr-Cyrl-CS" sz="2800"/>
          </a:p>
          <a:p>
            <a:endParaRPr lang="sr-Cyrl-CS" sz="2800"/>
          </a:p>
          <a:p>
            <a:r>
              <a:rPr lang="sr-Cyrl-CS" sz="2800"/>
              <a:t>Интересује нас </a:t>
            </a:r>
            <a:r>
              <a:rPr lang="sr-Latn-CS" sz="2800"/>
              <a:t>вероватноћ</a:t>
            </a:r>
            <a:r>
              <a:rPr lang="sr-Cyrl-CS" sz="2800"/>
              <a:t>а</a:t>
            </a:r>
            <a:r>
              <a:rPr lang="sr-Latn-CS" sz="2800"/>
              <a:t> добијања што </a:t>
            </a:r>
            <a:r>
              <a:rPr lang="sr-Cyrl-CS" sz="2800"/>
              <a:t>даље </a:t>
            </a:r>
            <a:r>
              <a:rPr lang="sr-Latn-CS" sz="2800"/>
              <a:t>вредности од очекиване</a:t>
            </a:r>
            <a:r>
              <a:rPr lang="sr-Cyrl-CS" sz="2800"/>
              <a:t> </a:t>
            </a:r>
            <a:r>
              <a:rPr lang="sr-Latn-CS" sz="2800"/>
              <a:t>6</a:t>
            </a:r>
            <a:endParaRPr lang="sr-Cyrl-CS" sz="2800"/>
          </a:p>
          <a:p>
            <a:r>
              <a:rPr lang="sr-Latn-CS" sz="2800"/>
              <a:t>Вероватноћа непостојања негативних промена ј</a:t>
            </a:r>
            <a:r>
              <a:rPr lang="sr-Cyrl-CS" sz="2800"/>
              <a:t>е</a:t>
            </a:r>
            <a:endParaRPr lang="sr-Latn-CS" sz="2800"/>
          </a:p>
        </p:txBody>
      </p:sp>
      <p:sp>
        <p:nvSpPr>
          <p:cNvPr id="913412" name="Rectangle 4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3413" name="Object 5"/>
          <p:cNvGraphicFramePr>
            <a:graphicFrameLocks noChangeAspect="1"/>
          </p:cNvGraphicFramePr>
          <p:nvPr/>
        </p:nvGraphicFramePr>
        <p:xfrm>
          <a:off x="442913" y="2441575"/>
          <a:ext cx="8559800" cy="885825"/>
        </p:xfrm>
        <a:graphic>
          <a:graphicData uri="http://schemas.openxmlformats.org/presentationml/2006/ole">
            <p:oleObj spid="_x0000_s913413" name="Equation" r:id="rId4" imgW="3594100" imgH="368300" progId="Equation.3">
              <p:embed/>
            </p:oleObj>
          </a:graphicData>
        </a:graphic>
      </p:graphicFrame>
      <p:sp>
        <p:nvSpPr>
          <p:cNvPr id="913414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3415" name="Object 7"/>
          <p:cNvGraphicFramePr>
            <a:graphicFrameLocks noChangeAspect="1"/>
          </p:cNvGraphicFramePr>
          <p:nvPr/>
        </p:nvGraphicFramePr>
        <p:xfrm>
          <a:off x="1216025" y="5437188"/>
          <a:ext cx="3978275" cy="800100"/>
        </p:xfrm>
        <a:graphic>
          <a:graphicData uri="http://schemas.openxmlformats.org/presentationml/2006/ole">
            <p:oleObj spid="_x0000_s913415" name="Equation" r:id="rId5" imgW="1701800" imgH="342900" progId="Equation.3">
              <p:embed/>
            </p:oleObj>
          </a:graphicData>
        </a:graphic>
      </p:graphicFrame>
      <p:sp>
        <p:nvSpPr>
          <p:cNvPr id="913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D011-52B4-41EB-9273-ED25021469FD}" type="slidenum">
              <a:rPr lang="en-US"/>
              <a:pPr/>
              <a:t>8</a:t>
            </a:fld>
            <a:endParaRPr 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Пример</a:t>
            </a:r>
            <a:r>
              <a:rPr lang="ru-RU"/>
              <a:t>: </a:t>
            </a:r>
            <a:r>
              <a:rPr lang="sr-Latn-CS"/>
              <a:t>тест предзнака</a:t>
            </a:r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800"/>
              <a:t>В</a:t>
            </a:r>
            <a:r>
              <a:rPr lang="sr-Latn-CS" sz="2800"/>
              <a:t>ероватноћа једн</a:t>
            </a:r>
            <a:r>
              <a:rPr lang="sr-Cyrl-CS" sz="2800"/>
              <a:t>е </a:t>
            </a:r>
            <a:r>
              <a:rPr lang="sr-Latn-CS" sz="2800"/>
              <a:t>или </a:t>
            </a:r>
            <a:r>
              <a:rPr lang="sr-Cyrl-CS" sz="2800"/>
              <a:t>мање </a:t>
            </a:r>
            <a:r>
              <a:rPr lang="sr-Latn-CS" sz="2800"/>
              <a:t>негативних промена</a:t>
            </a:r>
            <a:r>
              <a:rPr lang="sr-Cyrl-CS" sz="2800"/>
              <a:t> </a:t>
            </a:r>
            <a:r>
              <a:rPr lang="sr-Latn-CS" sz="2800"/>
              <a:t>је</a:t>
            </a:r>
            <a:endParaRPr lang="sr-Cyrl-CS" sz="2800"/>
          </a:p>
          <a:p>
            <a:endParaRPr lang="sr-Cyrl-CS" sz="2800"/>
          </a:p>
          <a:p>
            <a:r>
              <a:rPr lang="sr-Latn-CS" sz="2800"/>
              <a:t>Вероватноћа од 11 или 12 негативних вредности је такође 0.00317</a:t>
            </a:r>
            <a:endParaRPr lang="sr-Cyrl-CS" sz="2800"/>
          </a:p>
          <a:p>
            <a:pPr lvl="1"/>
            <a:r>
              <a:rPr lang="sr-Latn-CS" sz="2400"/>
              <a:t>расподела </a:t>
            </a:r>
            <a:r>
              <a:rPr lang="sr-Cyrl-CS" sz="2400"/>
              <a:t>је </a:t>
            </a:r>
            <a:r>
              <a:rPr lang="sr-Latn-CS" sz="2400"/>
              <a:t>симетрична</a:t>
            </a:r>
            <a:endParaRPr lang="sr-Cyrl-CS" sz="2400"/>
          </a:p>
          <a:p>
            <a:r>
              <a:rPr lang="sr-Cyrl-CS" sz="2800"/>
              <a:t>В</a:t>
            </a:r>
            <a:r>
              <a:rPr lang="sr-Latn-CS" sz="2800"/>
              <a:t>ероватн</a:t>
            </a:r>
            <a:r>
              <a:rPr lang="sr-Cyrl-CS" sz="2800"/>
              <a:t>о</a:t>
            </a:r>
            <a:r>
              <a:rPr lang="sr-Latn-CS" sz="2800"/>
              <a:t>ћа добијања онолико екстремне вредности колика је опажена, у било ком правцу</a:t>
            </a:r>
            <a:r>
              <a:rPr lang="sr-Cyrl-CS" sz="2800"/>
              <a:t> је</a:t>
            </a:r>
          </a:p>
          <a:p>
            <a:pPr>
              <a:buFontTx/>
              <a:buNone/>
            </a:pPr>
            <a:r>
              <a:rPr lang="sr-Cyrl-CS" sz="2800"/>
              <a:t>      </a:t>
            </a:r>
            <a:r>
              <a:rPr lang="sr-Latn-CS" sz="2800"/>
              <a:t>0.00317 + 0.00317 = 0.00634</a:t>
            </a:r>
          </a:p>
        </p:txBody>
      </p:sp>
      <p:sp>
        <p:nvSpPr>
          <p:cNvPr id="915460" name="Rectangle 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5461" name="Object 5"/>
          <p:cNvGraphicFramePr>
            <a:graphicFrameLocks noChangeAspect="1"/>
          </p:cNvGraphicFramePr>
          <p:nvPr/>
        </p:nvGraphicFramePr>
        <p:xfrm>
          <a:off x="1046163" y="2514600"/>
          <a:ext cx="4927600" cy="474663"/>
        </p:xfrm>
        <a:graphic>
          <a:graphicData uri="http://schemas.openxmlformats.org/presentationml/2006/ole">
            <p:oleObj spid="_x0000_s915461" name="Equation" r:id="rId4" imgW="1688367" imgH="165028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44B5-CF81-4F93-B2C3-B24EAC816906}" type="slidenum">
              <a:rPr lang="en-US"/>
              <a:pPr/>
              <a:t>9</a:t>
            </a:fld>
            <a:endParaRPr lang="en-US"/>
          </a:p>
        </p:txBody>
      </p:sp>
      <p:sp>
        <p:nvSpPr>
          <p:cNvPr id="91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Екстреми Биномне расподеле за тест предзнака</a:t>
            </a:r>
            <a:r>
              <a:rPr lang="sr-Latn-CS" sz="3600"/>
              <a:t> </a:t>
            </a:r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17508" name="Picture 4" descr="Slika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384300"/>
            <a:ext cx="614045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198</TotalTime>
  <Words>2235</Words>
  <Application>Microsoft Office PowerPoint</Application>
  <PresentationFormat>On-screen Show (4:3)</PresentationFormat>
  <Paragraphs>313</Paragraphs>
  <Slides>32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FIT slajd predavanja</vt:lpstr>
      <vt:lpstr>Document</vt:lpstr>
      <vt:lpstr>Equation</vt:lpstr>
      <vt:lpstr>      ТЕСТОВИ ЗНАЧАЈНОСТИ</vt:lpstr>
      <vt:lpstr>Тестирање хипотезе</vt:lpstr>
      <vt:lpstr>Испитивање пронеталола (pronethalol) за превенцију ангине пекторис (angina pectoris) </vt:lpstr>
      <vt:lpstr>Тестирање хипотезе</vt:lpstr>
      <vt:lpstr>Пример: тест предзнака</vt:lpstr>
      <vt:lpstr>Пример: тест предзнака </vt:lpstr>
      <vt:lpstr>Пример: тест предзнака</vt:lpstr>
      <vt:lpstr>Пример: тест предзнака</vt:lpstr>
      <vt:lpstr>Екстреми Биномне расподеле за тест предзнака </vt:lpstr>
      <vt:lpstr>Принципи тестова значајности </vt:lpstr>
      <vt:lpstr>Принципи тестова значајности </vt:lpstr>
      <vt:lpstr>Принципи тестова значајности</vt:lpstr>
      <vt:lpstr>Нивои значајности и типови грешака </vt:lpstr>
      <vt:lpstr>Нивои значајности и типови грешака</vt:lpstr>
      <vt:lpstr>Нивои значајности и типови грешака</vt:lpstr>
      <vt:lpstr>Jеднострани и двострани тестови значајности </vt:lpstr>
      <vt:lpstr>Jеднострани и двострани тестови </vt:lpstr>
      <vt:lpstr>Jеднострани и двострани тестови значајности</vt:lpstr>
      <vt:lpstr>Jеднострани и двострани тестови значајности</vt:lpstr>
      <vt:lpstr>Значајан, стваран и важан </vt:lpstr>
      <vt:lpstr>Значајан, стваран и важан</vt:lpstr>
      <vt:lpstr>Значајан, стваран и важан</vt:lpstr>
      <vt:lpstr>Упоређивање средина великих узорака 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  <vt:lpstr>Упоређивање средина великих узорака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200</cp:revision>
  <dcterms:created xsi:type="dcterms:W3CDTF">2006-09-26T20:52:51Z</dcterms:created>
  <dcterms:modified xsi:type="dcterms:W3CDTF">2017-09-14T20:42:11Z</dcterms:modified>
</cp:coreProperties>
</file>